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6858000" cy="9144000"/>
  <p:embeddedFontLst>
    <p:embeddedFont>
      <p:font typeface="Libre Franklin" panose="020F0502020204030204" pitchFamily="2" charset="0"/>
      <p:regular r:id="rId37"/>
      <p:bold r:id="rId38"/>
      <p:italic r:id="rId39"/>
      <p:boldItalic r:id="rId40"/>
    </p:embeddedFont>
    <p:embeddedFont>
      <p:font typeface="Open Sans Light" pitchFamily="2" charset="0"/>
      <p:regular r:id="rId41"/>
      <p:bold r:id="rId42"/>
      <p:italic r:id="rId43"/>
      <p:boldItalic r:id="rId44"/>
    </p:embeddedFont>
    <p:embeddedFont>
      <p:font typeface="Open Sans SemiBold" pitchFamily="2" charset="0"/>
      <p:regular r:id="rId45"/>
      <p:bold r:id="rId46"/>
      <p:italic r:id="rId47"/>
      <p:boldItalic r:id="rId48"/>
    </p:embeddedFont>
    <p:embeddedFont>
      <p:font typeface="Oswald" pitchFamily="2" charset="0"/>
      <p:regular r:id="rId49"/>
      <p:bold r:id="rId50"/>
    </p:embeddedFont>
    <p:embeddedFont>
      <p:font typeface="Oswald Light" pitchFamily="2"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196" name="Google Shape;1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18" name="Google Shape;21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7" name="Google Shape;2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4" name="Google Shape;2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2" name="Google Shape;2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50" name="Google Shape;2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59" name="Google Shape;25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67" name="Google Shape;26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75" name="Google Shape;2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91" name="Google Shape;29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99" name="Google Shape;2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308" name="Google Shape;30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316" name="Google Shape;31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324" name="Google Shape;32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332" name="Google Shape;3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340" name="Google Shape;34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352" name="Google Shape;35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363" name="Google Shape;36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378" name="Google Shape;37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387" name="Google Shape;38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1" name="Google Shape;41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9" name="Google Shape;41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6" name="Google Shape;42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8" name="Google Shape;1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164" name="Google Shape;1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178" name="Google Shape;1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186" name="Google Shape;1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5.jp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6.jp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1.png"/><Relationship Id="rId7"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3" descr="A person carrying a surfboard&#10;&#10;Description automatically generated with medium confidence"/>
          <p:cNvPicPr preferRelativeResize="0"/>
          <p:nvPr/>
        </p:nvPicPr>
        <p:blipFill rotWithShape="1">
          <a:blip r:embed="rId3">
            <a:alphaModFix/>
          </a:blip>
          <a:srcRect l="202" t="20241" r="15397" b="8533"/>
          <a:stretch/>
        </p:blipFill>
        <p:spPr>
          <a:xfrm>
            <a:off x="0" y="-133815"/>
            <a:ext cx="12188825" cy="6858000"/>
          </a:xfrm>
          <a:prstGeom prst="rect">
            <a:avLst/>
          </a:prstGeom>
          <a:noFill/>
          <a:ln>
            <a:noFill/>
          </a:ln>
        </p:spPr>
      </p:pic>
      <p:pic>
        <p:nvPicPr>
          <p:cNvPr id="89" name="Google Shape;89;p13"/>
          <p:cNvPicPr preferRelativeResize="0"/>
          <p:nvPr/>
        </p:nvPicPr>
        <p:blipFill rotWithShape="1">
          <a:blip r:embed="rId4">
            <a:alphaModFix/>
          </a:blip>
          <a:srcRect t="63" b="63"/>
          <a:stretch/>
        </p:blipFill>
        <p:spPr>
          <a:xfrm>
            <a:off x="381000" y="1054100"/>
            <a:ext cx="6337300" cy="2289175"/>
          </a:xfrm>
          <a:prstGeom prst="rect">
            <a:avLst/>
          </a:prstGeom>
          <a:noFill/>
          <a:ln>
            <a:noFill/>
          </a:ln>
        </p:spPr>
      </p:pic>
      <p:pic>
        <p:nvPicPr>
          <p:cNvPr id="90" name="Google Shape;90;p13"/>
          <p:cNvPicPr preferRelativeResize="0"/>
          <p:nvPr/>
        </p:nvPicPr>
        <p:blipFill rotWithShape="1">
          <a:blip r:embed="rId5">
            <a:alphaModFix/>
          </a:blip>
          <a:srcRect/>
          <a:stretch/>
        </p:blipFill>
        <p:spPr>
          <a:xfrm>
            <a:off x="-1" y="4629150"/>
            <a:ext cx="9208656" cy="558800"/>
          </a:xfrm>
          <a:prstGeom prst="rect">
            <a:avLst/>
          </a:prstGeom>
          <a:noFill/>
          <a:ln>
            <a:noFill/>
          </a:ln>
        </p:spPr>
      </p:pic>
      <p:sp>
        <p:nvSpPr>
          <p:cNvPr id="91" name="Google Shape;91;p13"/>
          <p:cNvSpPr/>
          <p:nvPr/>
        </p:nvSpPr>
        <p:spPr>
          <a:xfrm>
            <a:off x="1" y="4667250"/>
            <a:ext cx="875607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u="none" strike="noStrike" cap="none">
                <a:solidFill>
                  <a:schemeClr val="lt1"/>
                </a:solidFill>
                <a:latin typeface="Oswald"/>
                <a:ea typeface="Oswald"/>
                <a:cs typeface="Oswald"/>
                <a:sym typeface="Oswald"/>
              </a:rPr>
              <a:t>Sustainable Business: </a:t>
            </a:r>
            <a:r>
              <a:rPr lang="en-US" sz="1600" b="0" i="0" u="none" strike="noStrike" cap="none">
                <a:solidFill>
                  <a:schemeClr val="lt1"/>
                </a:solidFill>
                <a:latin typeface="Oswald"/>
                <a:ea typeface="Oswald"/>
                <a:cs typeface="Oswald"/>
                <a:sym typeface="Oswald"/>
              </a:rPr>
              <a:t>Creating a Foundation that is Built to Last</a:t>
            </a:r>
            <a:endParaRPr/>
          </a:p>
        </p:txBody>
      </p:sp>
      <p:sp>
        <p:nvSpPr>
          <p:cNvPr id="92" name="Google Shape;92;p13"/>
          <p:cNvSpPr/>
          <p:nvPr/>
        </p:nvSpPr>
        <p:spPr>
          <a:xfrm>
            <a:off x="1539875" y="3159125"/>
            <a:ext cx="1390124"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0" i="0" u="none" strike="noStrike" cap="none">
                <a:solidFill>
                  <a:srgbClr val="0E6472"/>
                </a:solidFill>
                <a:latin typeface="Oswald"/>
                <a:ea typeface="Oswald"/>
                <a:cs typeface="Oswald"/>
                <a:sym typeface="Oswald"/>
              </a:rPr>
              <a:t>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2"/>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199" name="Google Shape;199;p22"/>
          <p:cNvSpPr txBox="1">
            <a:spLocks noGrp="1"/>
          </p:cNvSpPr>
          <p:nvPr>
            <p:ph type="title"/>
          </p:nvPr>
        </p:nvSpPr>
        <p:spPr>
          <a:xfrm>
            <a:off x="561975" y="4014788"/>
            <a:ext cx="4327525" cy="1535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Business Plan</a:t>
            </a:r>
            <a:endParaRPr>
              <a:solidFill>
                <a:srgbClr val="0E6472"/>
              </a:solidFill>
            </a:endParaRPr>
          </a:p>
        </p:txBody>
      </p:sp>
      <p:sp>
        <p:nvSpPr>
          <p:cNvPr id="200" name="Google Shape;200;p22"/>
          <p:cNvSpPr txBox="1">
            <a:spLocks noGrp="1"/>
          </p:cNvSpPr>
          <p:nvPr>
            <p:ph type="body" idx="1"/>
          </p:nvPr>
        </p:nvSpPr>
        <p:spPr>
          <a:xfrm>
            <a:off x="5076825" y="3822700"/>
            <a:ext cx="6469063" cy="242252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Font typeface="Arial"/>
              <a:buNone/>
            </a:pPr>
            <a:r>
              <a:rPr lang="en-US" sz="2400" i="1">
                <a:latin typeface="Oswald Light"/>
                <a:ea typeface="Oswald Light"/>
                <a:cs typeface="Oswald Light"/>
                <a:sym typeface="Oswald Light"/>
              </a:rPr>
              <a:t>A business plan is a formal, written document that outlines the plan for achieving a vision with a time frame for specific milestones. </a:t>
            </a:r>
            <a:endParaRPr/>
          </a:p>
        </p:txBody>
      </p:sp>
      <p:sp>
        <p:nvSpPr>
          <p:cNvPr id="201" name="Google Shape;201;p22"/>
          <p:cNvSpPr/>
          <p:nvPr/>
        </p:nvSpPr>
        <p:spPr>
          <a:xfrm>
            <a:off x="0" y="0"/>
            <a:ext cx="12192000" cy="38227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3"/>
          <p:cNvSpPr/>
          <p:nvPr/>
        </p:nvSpPr>
        <p:spPr>
          <a:xfrm>
            <a:off x="0" y="3203575"/>
            <a:ext cx="12192000" cy="3681413"/>
          </a:xfrm>
          <a:prstGeom prst="rect">
            <a:avLst/>
          </a:prstGeom>
          <a:solidFill>
            <a:srgbClr val="0E647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207" name="Google Shape;207;p23"/>
          <p:cNvSpPr txBox="1">
            <a:spLocks noGrp="1"/>
          </p:cNvSpPr>
          <p:nvPr>
            <p:ph type="title"/>
          </p:nvPr>
        </p:nvSpPr>
        <p:spPr>
          <a:xfrm>
            <a:off x="838200" y="4413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Business Plan</a:t>
            </a:r>
            <a:br>
              <a:rPr lang="en-US">
                <a:solidFill>
                  <a:srgbClr val="0E6472"/>
                </a:solidFill>
                <a:latin typeface="Open Sans Light"/>
                <a:ea typeface="Open Sans Light"/>
                <a:cs typeface="Open Sans Light"/>
                <a:sym typeface="Open Sans Light"/>
              </a:rPr>
            </a:br>
            <a:r>
              <a:rPr lang="en-US" sz="2800" i="1">
                <a:solidFill>
                  <a:srgbClr val="0E6472"/>
                </a:solidFill>
                <a:latin typeface="Open Sans Light"/>
                <a:ea typeface="Open Sans Light"/>
                <a:cs typeface="Open Sans Light"/>
                <a:sym typeface="Open Sans Light"/>
              </a:rPr>
              <a:t>Planning the 7 Business Functions</a:t>
            </a:r>
            <a:endParaRPr/>
          </a:p>
        </p:txBody>
      </p:sp>
      <p:sp>
        <p:nvSpPr>
          <p:cNvPr id="208" name="Google Shape;208;p23"/>
          <p:cNvSpPr txBox="1">
            <a:spLocks noGrp="1"/>
          </p:cNvSpPr>
          <p:nvPr>
            <p:ph type="body" idx="1"/>
          </p:nvPr>
        </p:nvSpPr>
        <p:spPr>
          <a:xfrm>
            <a:off x="838200" y="1928813"/>
            <a:ext cx="5957888" cy="927100"/>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0"/>
              </a:spcBef>
              <a:spcAft>
                <a:spcPts val="0"/>
              </a:spcAft>
              <a:buClr>
                <a:schemeClr val="dk1"/>
              </a:buClr>
              <a:buSzPts val="1300"/>
              <a:buFont typeface="Arial"/>
              <a:buNone/>
            </a:pPr>
            <a:r>
              <a:rPr lang="en-US" sz="1300">
                <a:latin typeface="Oswald Light"/>
                <a:ea typeface="Oswald Light"/>
                <a:cs typeface="Oswald Light"/>
                <a:sym typeface="Oswald Light"/>
              </a:rPr>
              <a:t>A business plan that works is heart centered; being driven by the vision the owner has. Keeping in mind that no plan is precise, your best predictions and knowledge  being applied will be as much science and fact as art and perception. </a:t>
            </a:r>
            <a:endParaRPr/>
          </a:p>
          <a:p>
            <a:pPr marL="0" lvl="0" indent="0" algn="l" rtl="0">
              <a:lnSpc>
                <a:spcPct val="140000"/>
              </a:lnSpc>
              <a:spcBef>
                <a:spcPts val="1000"/>
              </a:spcBef>
              <a:spcAft>
                <a:spcPts val="0"/>
              </a:spcAft>
              <a:buClr>
                <a:schemeClr val="dk1"/>
              </a:buClr>
              <a:buSzPts val="1300"/>
              <a:buFont typeface="Arial"/>
              <a:buNone/>
            </a:pPr>
            <a:endParaRPr sz="1300">
              <a:latin typeface="Oswald Light"/>
              <a:ea typeface="Oswald Light"/>
              <a:cs typeface="Oswald Light"/>
              <a:sym typeface="Oswald Light"/>
            </a:endParaRPr>
          </a:p>
        </p:txBody>
      </p:sp>
      <p:sp>
        <p:nvSpPr>
          <p:cNvPr id="209" name="Google Shape;209;p23"/>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lt1"/>
              </a:buClr>
              <a:buSzPts val="2000"/>
              <a:buFont typeface="Oswald"/>
              <a:buNone/>
            </a:pPr>
            <a:r>
              <a:rPr lang="en-US" sz="2000">
                <a:solidFill>
                  <a:schemeClr val="lt1"/>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210" name="Google Shape;210;p23"/>
          <p:cNvSpPr txBox="1"/>
          <p:nvPr/>
        </p:nvSpPr>
        <p:spPr>
          <a:xfrm>
            <a:off x="1601788" y="3683000"/>
            <a:ext cx="5194300" cy="1030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Create a Framework that Accommodates Change</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A plan that is too full or aggressive generally doesn’t work. Create space for the unknown and if you find yourself moving faster, reassess how much more you want to do or not.   </a:t>
            </a:r>
            <a:endParaRPr sz="1800">
              <a:solidFill>
                <a:schemeClr val="dk1"/>
              </a:solidFill>
              <a:latin typeface="Arial"/>
              <a:ea typeface="Arial"/>
              <a:cs typeface="Arial"/>
              <a:sym typeface="Arial"/>
            </a:endParaRPr>
          </a:p>
        </p:txBody>
      </p:sp>
      <p:sp>
        <p:nvSpPr>
          <p:cNvPr id="211" name="Google Shape;211;p23"/>
          <p:cNvSpPr/>
          <p:nvPr/>
        </p:nvSpPr>
        <p:spPr>
          <a:xfrm>
            <a:off x="904875" y="3648075"/>
            <a:ext cx="565150" cy="565150"/>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212" name="Google Shape;212;p23"/>
          <p:cNvSpPr txBox="1"/>
          <p:nvPr/>
        </p:nvSpPr>
        <p:spPr>
          <a:xfrm>
            <a:off x="1543050" y="4813300"/>
            <a:ext cx="5430838" cy="1031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Organize What you Know, What you Don’t and Who Can Help</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Don’t hold yourself back by what you don’t know. Organize the areas you don’t know first, so you can find the help you need as you document the things you do. In the end there are never exacts in business. </a:t>
            </a:r>
            <a:endParaRPr sz="1800">
              <a:solidFill>
                <a:schemeClr val="dk1"/>
              </a:solidFill>
              <a:latin typeface="Arial"/>
              <a:ea typeface="Arial"/>
              <a:cs typeface="Arial"/>
              <a:sym typeface="Arial"/>
            </a:endParaRPr>
          </a:p>
        </p:txBody>
      </p:sp>
      <p:pic>
        <p:nvPicPr>
          <p:cNvPr id="213" name="Google Shape;213;p23" descr="Bank with solid fill"/>
          <p:cNvPicPr preferRelativeResize="0"/>
          <p:nvPr/>
        </p:nvPicPr>
        <p:blipFill rotWithShape="1">
          <a:blip r:embed="rId3">
            <a:alphaModFix/>
          </a:blip>
          <a:srcRect/>
          <a:stretch/>
        </p:blipFill>
        <p:spPr>
          <a:xfrm>
            <a:off x="977900" y="3683000"/>
            <a:ext cx="412750" cy="412750"/>
          </a:xfrm>
          <a:prstGeom prst="rect">
            <a:avLst/>
          </a:prstGeom>
          <a:noFill/>
          <a:ln>
            <a:noFill/>
          </a:ln>
        </p:spPr>
      </p:pic>
      <p:pic>
        <p:nvPicPr>
          <p:cNvPr id="214" name="Google Shape;214;p23"/>
          <p:cNvPicPr preferRelativeResize="0"/>
          <p:nvPr/>
        </p:nvPicPr>
        <p:blipFill rotWithShape="1">
          <a:blip r:embed="rId4">
            <a:alphaModFix/>
          </a:blip>
          <a:srcRect/>
          <a:stretch/>
        </p:blipFill>
        <p:spPr>
          <a:xfrm>
            <a:off x="6770688" y="0"/>
            <a:ext cx="5421312" cy="3538538"/>
          </a:xfrm>
          <a:prstGeom prst="rect">
            <a:avLst/>
          </a:prstGeom>
          <a:noFill/>
          <a:ln>
            <a:noFill/>
          </a:ln>
        </p:spPr>
      </p:pic>
      <p:pic>
        <p:nvPicPr>
          <p:cNvPr id="215" name="Google Shape;215;p23"/>
          <p:cNvPicPr preferRelativeResize="0"/>
          <p:nvPr/>
        </p:nvPicPr>
        <p:blipFill rotWithShape="1">
          <a:blip r:embed="rId5">
            <a:alphaModFix/>
          </a:blip>
          <a:srcRect/>
          <a:stretch/>
        </p:blipFill>
        <p:spPr>
          <a:xfrm>
            <a:off x="904875" y="4930775"/>
            <a:ext cx="566738" cy="568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4"/>
          <p:cNvSpPr/>
          <p:nvPr/>
        </p:nvSpPr>
        <p:spPr>
          <a:xfrm>
            <a:off x="0" y="0"/>
            <a:ext cx="9604375" cy="6858000"/>
          </a:xfrm>
          <a:prstGeom prst="homePlate">
            <a:avLst>
              <a:gd name="adj" fmla="val 50000"/>
            </a:avLst>
          </a:prstGeom>
          <a:solidFill>
            <a:srgbClr val="0E647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221" name="Google Shape;221;p24"/>
          <p:cNvSpPr/>
          <p:nvPr/>
        </p:nvSpPr>
        <p:spPr>
          <a:xfrm>
            <a:off x="812800" y="6261100"/>
            <a:ext cx="4664075"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Oswald"/>
              <a:buNone/>
            </a:pPr>
            <a:r>
              <a:rPr lang="en-US" sz="2000">
                <a:solidFill>
                  <a:schemeClr val="lt1"/>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222" name="Google Shape;222;p24"/>
          <p:cNvSpPr txBox="1">
            <a:spLocks noGrp="1"/>
          </p:cNvSpPr>
          <p:nvPr>
            <p:ph type="title"/>
          </p:nvPr>
        </p:nvSpPr>
        <p:spPr>
          <a:xfrm>
            <a:off x="838200" y="442913"/>
            <a:ext cx="5476875"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Open Sans Light"/>
              <a:buNone/>
            </a:pPr>
            <a:r>
              <a:rPr lang="en-US">
                <a:solidFill>
                  <a:schemeClr val="lt1"/>
                </a:solidFill>
                <a:latin typeface="Open Sans Light"/>
                <a:ea typeface="Open Sans Light"/>
                <a:cs typeface="Open Sans Light"/>
                <a:sym typeface="Open Sans Light"/>
              </a:rPr>
              <a:t>Detailed Planning</a:t>
            </a:r>
            <a:endParaRPr>
              <a:solidFill>
                <a:schemeClr val="lt1"/>
              </a:solidFill>
            </a:endParaRPr>
          </a:p>
        </p:txBody>
      </p:sp>
      <p:sp>
        <p:nvSpPr>
          <p:cNvPr id="223" name="Google Shape;223;p24"/>
          <p:cNvSpPr txBox="1">
            <a:spLocks noGrp="1"/>
          </p:cNvSpPr>
          <p:nvPr>
            <p:ph type="body" idx="1"/>
          </p:nvPr>
        </p:nvSpPr>
        <p:spPr>
          <a:xfrm>
            <a:off x="747713" y="1403350"/>
            <a:ext cx="6022975" cy="4767263"/>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lt1"/>
              </a:buClr>
              <a:buSzPts val="1100"/>
              <a:buFont typeface="Arial"/>
              <a:buNone/>
            </a:pPr>
            <a:r>
              <a:rPr lang="en-US" sz="1100">
                <a:solidFill>
                  <a:schemeClr val="lt1"/>
                </a:solidFill>
              </a:rPr>
              <a:t>Make it easy. It doesn’t have to be hard. Use what you’ve already got. Build on it. Include the elements that make the most sense for your business. Don’t load it up unnecessarily for the sake of volume. </a:t>
            </a:r>
            <a:endParaRPr/>
          </a:p>
          <a:p>
            <a:pPr marL="0" lvl="0" indent="0" algn="l" rtl="0">
              <a:lnSpc>
                <a:spcPct val="150000"/>
              </a:lnSpc>
              <a:spcBef>
                <a:spcPts val="1000"/>
              </a:spcBef>
              <a:spcAft>
                <a:spcPts val="0"/>
              </a:spcAft>
              <a:buClr>
                <a:schemeClr val="lt1"/>
              </a:buClr>
              <a:buSzPts val="1100"/>
              <a:buFont typeface="Arial"/>
              <a:buNone/>
            </a:pPr>
            <a:r>
              <a:rPr lang="en-US" sz="1100">
                <a:solidFill>
                  <a:schemeClr val="lt1"/>
                </a:solidFill>
              </a:rPr>
              <a:t>It would adapt easily to change. It would have a clear purpose and be appropriate for the result it’s intended to produce. It would be balanced in terms of how it addresses the different areas of the business. It would have a clear monitoring and follow-up mechanism. And it would have “energy” and reflect the passion you feel for your business. </a:t>
            </a:r>
            <a:endParaRPr/>
          </a:p>
          <a:p>
            <a:pPr marL="0" lvl="0" indent="0" algn="l" rtl="0">
              <a:lnSpc>
                <a:spcPct val="150000"/>
              </a:lnSpc>
              <a:spcBef>
                <a:spcPts val="1000"/>
              </a:spcBef>
              <a:spcAft>
                <a:spcPts val="0"/>
              </a:spcAft>
              <a:buClr>
                <a:schemeClr val="lt1"/>
              </a:buClr>
              <a:buSzPts val="1100"/>
              <a:buFont typeface="Arial"/>
              <a:buNone/>
            </a:pPr>
            <a:r>
              <a:rPr lang="en-US" sz="1100">
                <a:solidFill>
                  <a:schemeClr val="lt1"/>
                </a:solidFill>
              </a:rPr>
              <a:t>Use common sense. Don’t be swayed by any “logic” and don’t include any “plan” that doesn’t make sense to you. Can you see that the business plan that always works only works because of you?</a:t>
            </a:r>
            <a:endParaRPr/>
          </a:p>
          <a:p>
            <a:pPr marL="0" lvl="0" indent="0" algn="l" rtl="0">
              <a:lnSpc>
                <a:spcPct val="150000"/>
              </a:lnSpc>
              <a:spcBef>
                <a:spcPts val="1000"/>
              </a:spcBef>
              <a:spcAft>
                <a:spcPts val="0"/>
              </a:spcAft>
              <a:buClr>
                <a:schemeClr val="lt1"/>
              </a:buClr>
              <a:buSzPts val="1100"/>
              <a:buFont typeface="Arial"/>
              <a:buNone/>
            </a:pPr>
            <a:r>
              <a:rPr lang="en-US" sz="1100">
                <a:solidFill>
                  <a:schemeClr val="lt1"/>
                </a:solidFill>
              </a:rPr>
              <a:t>Quantify your efforts in a habitual way, recalibrate if needed. Get comfortable looking at your year in four quarterly chunks or 90 day increments. Through running a variance report of what you have done and haven’t, you can make changes to your plan in a strategic way. </a:t>
            </a:r>
            <a:endParaRPr/>
          </a:p>
          <a:p>
            <a:pPr marL="0" lvl="0" indent="0" algn="l" rtl="0">
              <a:lnSpc>
                <a:spcPct val="150000"/>
              </a:lnSpc>
              <a:spcBef>
                <a:spcPts val="1000"/>
              </a:spcBef>
              <a:spcAft>
                <a:spcPts val="0"/>
              </a:spcAft>
              <a:buClr>
                <a:schemeClr val="dk1"/>
              </a:buClr>
              <a:buSzPts val="1100"/>
              <a:buFont typeface="Arial"/>
              <a:buNone/>
            </a:pPr>
            <a:endParaRPr sz="1100">
              <a:solidFill>
                <a:schemeClr val="lt1"/>
              </a:solidFill>
              <a:latin typeface="Oswald Light"/>
              <a:ea typeface="Oswald Light"/>
              <a:cs typeface="Oswald Light"/>
              <a:sym typeface="Oswald Light"/>
            </a:endParaRPr>
          </a:p>
          <a:p>
            <a:pPr marL="0" lvl="0" indent="0" algn="l" rtl="0">
              <a:lnSpc>
                <a:spcPct val="150000"/>
              </a:lnSpc>
              <a:spcBef>
                <a:spcPts val="1000"/>
              </a:spcBef>
              <a:spcAft>
                <a:spcPts val="0"/>
              </a:spcAft>
              <a:buClr>
                <a:schemeClr val="dk1"/>
              </a:buClr>
              <a:buSzPts val="1600"/>
              <a:buFont typeface="Arial"/>
              <a:buNone/>
            </a:pPr>
            <a:endParaRPr sz="1600">
              <a:solidFill>
                <a:schemeClr val="lt1"/>
              </a:solidFill>
              <a:latin typeface="Oswald Light"/>
              <a:ea typeface="Oswald Light"/>
              <a:cs typeface="Oswald Light"/>
              <a:sym typeface="Oswald Light"/>
            </a:endParaRPr>
          </a:p>
        </p:txBody>
      </p:sp>
      <p:pic>
        <p:nvPicPr>
          <p:cNvPr id="224" name="Google Shape;224;p24"/>
          <p:cNvPicPr preferRelativeResize="0"/>
          <p:nvPr/>
        </p:nvPicPr>
        <p:blipFill rotWithShape="1">
          <a:blip r:embed="rId3">
            <a:alphaModFix/>
          </a:blip>
          <a:srcRect/>
          <a:stretch/>
        </p:blipFill>
        <p:spPr>
          <a:xfrm>
            <a:off x="9604375" y="0"/>
            <a:ext cx="2587625"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5"/>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a:solidFill>
                  <a:srgbClr val="0E6472"/>
                </a:solidFill>
                <a:latin typeface="Oswald"/>
                <a:ea typeface="Oswald"/>
                <a:cs typeface="Oswald"/>
                <a:sym typeface="Oswald"/>
              </a:rPr>
              <a:t>WESTCENTER.ORG/STARTUP-MENDO</a:t>
            </a:r>
            <a:endParaRPr/>
          </a:p>
        </p:txBody>
      </p:sp>
      <p:sp>
        <p:nvSpPr>
          <p:cNvPr id="230" name="Google Shape;230;p25"/>
          <p:cNvSpPr txBox="1">
            <a:spLocks noGrp="1"/>
          </p:cNvSpPr>
          <p:nvPr>
            <p:ph type="title"/>
          </p:nvPr>
        </p:nvSpPr>
        <p:spPr>
          <a:xfrm>
            <a:off x="0" y="4014788"/>
            <a:ext cx="12266613" cy="153511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Self Management is a Process, Not a Destination</a:t>
            </a:r>
            <a:endParaRPr>
              <a:solidFill>
                <a:srgbClr val="0E6472"/>
              </a:solidFill>
            </a:endParaRPr>
          </a:p>
        </p:txBody>
      </p:sp>
      <p:pic>
        <p:nvPicPr>
          <p:cNvPr id="231" name="Google Shape;231;p25"/>
          <p:cNvPicPr preferRelativeResize="0"/>
          <p:nvPr/>
        </p:nvPicPr>
        <p:blipFill rotWithShape="1">
          <a:blip r:embed="rId3">
            <a:alphaModFix/>
          </a:blip>
          <a:srcRect/>
          <a:stretch/>
        </p:blipFill>
        <p:spPr>
          <a:xfrm>
            <a:off x="-6350" y="0"/>
            <a:ext cx="12198350" cy="3943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6"/>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a:solidFill>
                  <a:srgbClr val="0E6472"/>
                </a:solidFill>
                <a:latin typeface="Oswald"/>
                <a:ea typeface="Oswald"/>
                <a:cs typeface="Oswald"/>
                <a:sym typeface="Oswald"/>
              </a:rPr>
              <a:t>WESTCENTER.ORG/STARTUP-MENDO</a:t>
            </a:r>
            <a:endParaRPr/>
          </a:p>
        </p:txBody>
      </p:sp>
      <p:sp>
        <p:nvSpPr>
          <p:cNvPr id="237" name="Google Shape;237;p26"/>
          <p:cNvSpPr txBox="1">
            <a:spLocks noGrp="1"/>
          </p:cNvSpPr>
          <p:nvPr>
            <p:ph type="title"/>
          </p:nvPr>
        </p:nvSpPr>
        <p:spPr>
          <a:xfrm>
            <a:off x="2982913" y="400050"/>
            <a:ext cx="837088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Self Management</a:t>
            </a:r>
            <a:endParaRPr>
              <a:solidFill>
                <a:srgbClr val="0E6472"/>
              </a:solidFill>
            </a:endParaRPr>
          </a:p>
        </p:txBody>
      </p:sp>
      <p:sp>
        <p:nvSpPr>
          <p:cNvPr id="238" name="Google Shape;238;p26"/>
          <p:cNvSpPr txBox="1">
            <a:spLocks noGrp="1"/>
          </p:cNvSpPr>
          <p:nvPr>
            <p:ph type="body" idx="1"/>
          </p:nvPr>
        </p:nvSpPr>
        <p:spPr>
          <a:xfrm>
            <a:off x="6273800" y="1978025"/>
            <a:ext cx="5080000" cy="3884613"/>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Font typeface="Arial"/>
              <a:buNone/>
            </a:pPr>
            <a:r>
              <a:rPr lang="en-US" sz="2400">
                <a:latin typeface="Oswald Light"/>
                <a:ea typeface="Oswald Light"/>
                <a:cs typeface="Oswald Light"/>
                <a:sym typeface="Oswald Light"/>
              </a:rPr>
              <a:t>What is Self Management?</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Doing what is important vs what is interesting</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Following Through: Doing what you say, when you say it</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Being focused, saying no or parking lot the right things</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Modeling responsibility for your people</a:t>
            </a:r>
            <a:endParaRPr/>
          </a:p>
          <a:p>
            <a:pPr marL="0" lvl="0" indent="0" algn="l" rtl="0">
              <a:lnSpc>
                <a:spcPct val="150000"/>
              </a:lnSpc>
              <a:spcBef>
                <a:spcPts val="1000"/>
              </a:spcBef>
              <a:spcAft>
                <a:spcPts val="0"/>
              </a:spcAft>
              <a:buClr>
                <a:srgbClr val="0E6472"/>
              </a:buClr>
              <a:buSzPts val="1600"/>
              <a:buFont typeface="Arial"/>
              <a:buNone/>
            </a:pPr>
            <a:r>
              <a:rPr lang="en-US" sz="1600" b="1">
                <a:solidFill>
                  <a:srgbClr val="0E6472"/>
                </a:solidFill>
                <a:latin typeface="Open Sans SemiBold"/>
                <a:ea typeface="Open Sans SemiBold"/>
                <a:cs typeface="Open Sans SemiBold"/>
                <a:sym typeface="Open Sans SemiBold"/>
              </a:rPr>
              <a:t>Take The Quiz</a:t>
            </a:r>
            <a:endParaRPr sz="1600">
              <a:solidFill>
                <a:srgbClr val="0E6472"/>
              </a:solidFill>
              <a:latin typeface="Oswald Light"/>
              <a:ea typeface="Oswald Light"/>
              <a:cs typeface="Oswald Light"/>
              <a:sym typeface="Oswald Light"/>
            </a:endParaRPr>
          </a:p>
          <a:p>
            <a:pPr marL="0" lvl="0" indent="0" algn="l" rtl="0">
              <a:lnSpc>
                <a:spcPct val="150000"/>
              </a:lnSpc>
              <a:spcBef>
                <a:spcPts val="1000"/>
              </a:spcBef>
              <a:spcAft>
                <a:spcPts val="0"/>
              </a:spcAft>
              <a:buClr>
                <a:schemeClr val="dk1"/>
              </a:buClr>
              <a:buSzPts val="1600"/>
              <a:buFont typeface="Arial"/>
              <a:buNone/>
            </a:pPr>
            <a:endParaRPr sz="1600">
              <a:latin typeface="Oswald Light"/>
              <a:ea typeface="Oswald Light"/>
              <a:cs typeface="Oswald Light"/>
              <a:sym typeface="Oswald Light"/>
            </a:endParaRPr>
          </a:p>
        </p:txBody>
      </p:sp>
      <p:pic>
        <p:nvPicPr>
          <p:cNvPr id="239" name="Google Shape;239;p26"/>
          <p:cNvPicPr preferRelativeResize="0"/>
          <p:nvPr/>
        </p:nvPicPr>
        <p:blipFill rotWithShape="1">
          <a:blip r:embed="rId3">
            <a:alphaModFix/>
          </a:blip>
          <a:srcRect/>
          <a:stretch/>
        </p:blipFill>
        <p:spPr>
          <a:xfrm>
            <a:off x="157163" y="1676400"/>
            <a:ext cx="6038850" cy="40274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7"/>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a:solidFill>
                  <a:srgbClr val="0E6472"/>
                </a:solidFill>
                <a:latin typeface="Oswald"/>
                <a:ea typeface="Oswald"/>
                <a:cs typeface="Oswald"/>
                <a:sym typeface="Oswald"/>
              </a:rPr>
              <a:t>WESTCENTER.ORG/STARTUP-MENDO</a:t>
            </a:r>
            <a:endParaRPr/>
          </a:p>
        </p:txBody>
      </p:sp>
      <p:sp>
        <p:nvSpPr>
          <p:cNvPr id="245" name="Google Shape;245;p27"/>
          <p:cNvSpPr txBox="1">
            <a:spLocks noGrp="1"/>
          </p:cNvSpPr>
          <p:nvPr>
            <p:ph type="title"/>
          </p:nvPr>
        </p:nvSpPr>
        <p:spPr>
          <a:xfrm>
            <a:off x="917575" y="573088"/>
            <a:ext cx="50800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Organization and Planning Yourself</a:t>
            </a:r>
            <a:endParaRPr>
              <a:solidFill>
                <a:srgbClr val="0E6472"/>
              </a:solidFill>
            </a:endParaRPr>
          </a:p>
        </p:txBody>
      </p:sp>
      <p:sp>
        <p:nvSpPr>
          <p:cNvPr id="246" name="Google Shape;246;p27"/>
          <p:cNvSpPr txBox="1">
            <a:spLocks noGrp="1"/>
          </p:cNvSpPr>
          <p:nvPr>
            <p:ph type="body" idx="1"/>
          </p:nvPr>
        </p:nvSpPr>
        <p:spPr>
          <a:xfrm>
            <a:off x="723900" y="1898650"/>
            <a:ext cx="5764213" cy="47625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600"/>
              <a:buFont typeface="Arial"/>
              <a:buNone/>
            </a:pPr>
            <a:r>
              <a:rPr lang="en-US" sz="1600">
                <a:latin typeface="Oswald Light"/>
                <a:ea typeface="Oswald Light"/>
                <a:cs typeface="Oswald Light"/>
                <a:sym typeface="Oswald Light"/>
              </a:rPr>
              <a:t>Task manage monthly, weekly and daily</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Prioritize</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Stay focused</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Just say no</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Stop letting your email check you</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Limit your availability through different communication channels</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Don’t overbook</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Set Routines</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Set Deadlines</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Divide and Conquer big jobs</a:t>
            </a:r>
            <a:endParaRPr/>
          </a:p>
          <a:p>
            <a:pPr marL="0" lvl="0" indent="0" algn="l" rtl="0">
              <a:lnSpc>
                <a:spcPct val="150000"/>
              </a:lnSpc>
              <a:spcBef>
                <a:spcPts val="1000"/>
              </a:spcBef>
              <a:spcAft>
                <a:spcPts val="0"/>
              </a:spcAft>
              <a:buClr>
                <a:schemeClr val="dk1"/>
              </a:buClr>
              <a:buSzPts val="1600"/>
              <a:buFont typeface="Arial"/>
              <a:buNone/>
            </a:pPr>
            <a:endParaRPr sz="1600">
              <a:latin typeface="Oswald Light"/>
              <a:ea typeface="Oswald Light"/>
              <a:cs typeface="Oswald Light"/>
              <a:sym typeface="Oswald Light"/>
            </a:endParaRPr>
          </a:p>
        </p:txBody>
      </p:sp>
      <p:pic>
        <p:nvPicPr>
          <p:cNvPr id="247" name="Google Shape;247;p27"/>
          <p:cNvPicPr preferRelativeResize="0"/>
          <p:nvPr/>
        </p:nvPicPr>
        <p:blipFill rotWithShape="1">
          <a:blip r:embed="rId3">
            <a:alphaModFix/>
          </a:blip>
          <a:srcRect/>
          <a:stretch/>
        </p:blipFill>
        <p:spPr>
          <a:xfrm>
            <a:off x="5561013" y="1408113"/>
            <a:ext cx="6630987" cy="4425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8"/>
          <p:cNvSpPr/>
          <p:nvPr/>
        </p:nvSpPr>
        <p:spPr>
          <a:xfrm>
            <a:off x="0" y="0"/>
            <a:ext cx="9604375" cy="6858000"/>
          </a:xfrm>
          <a:prstGeom prst="homePlate">
            <a:avLst>
              <a:gd name="adj" fmla="val 50000"/>
            </a:avLst>
          </a:prstGeom>
          <a:solidFill>
            <a:srgbClr val="0E647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253" name="Google Shape;253;p28"/>
          <p:cNvSpPr/>
          <p:nvPr/>
        </p:nvSpPr>
        <p:spPr>
          <a:xfrm>
            <a:off x="812800" y="6261100"/>
            <a:ext cx="4664075"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Oswald"/>
              <a:buNone/>
            </a:pPr>
            <a:r>
              <a:rPr lang="en-US" sz="2000">
                <a:solidFill>
                  <a:schemeClr val="lt1"/>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254" name="Google Shape;254;p28"/>
          <p:cNvSpPr txBox="1">
            <a:spLocks noGrp="1"/>
          </p:cNvSpPr>
          <p:nvPr>
            <p:ph type="title" idx="4294967295"/>
          </p:nvPr>
        </p:nvSpPr>
        <p:spPr>
          <a:xfrm>
            <a:off x="838200" y="442913"/>
            <a:ext cx="5476875"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Business Structure</a:t>
            </a:r>
            <a:endParaRPr/>
          </a:p>
        </p:txBody>
      </p:sp>
      <p:sp>
        <p:nvSpPr>
          <p:cNvPr id="255" name="Google Shape;255;p28"/>
          <p:cNvSpPr txBox="1">
            <a:spLocks noGrp="1"/>
          </p:cNvSpPr>
          <p:nvPr>
            <p:ph type="body" idx="4294967295"/>
          </p:nvPr>
        </p:nvSpPr>
        <p:spPr>
          <a:xfrm>
            <a:off x="812800" y="1768475"/>
            <a:ext cx="5765800" cy="40576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lt1"/>
              </a:buClr>
              <a:buSzPts val="1200"/>
              <a:buFont typeface="Arial"/>
              <a:buNone/>
            </a:pPr>
            <a:r>
              <a:rPr lang="en-US" sz="1200">
                <a:solidFill>
                  <a:schemeClr val="lt1"/>
                </a:solidFill>
              </a:rPr>
              <a:t>Your business structure affects how much you pay in taxes, your ability to raise money, the paperwork you need to file, and your personal liability. </a:t>
            </a:r>
            <a:endParaRPr/>
          </a:p>
          <a:p>
            <a:pPr marL="0" lvl="0" indent="0" algn="l" rtl="0">
              <a:lnSpc>
                <a:spcPct val="150000"/>
              </a:lnSpc>
              <a:spcBef>
                <a:spcPts val="1000"/>
              </a:spcBef>
              <a:spcAft>
                <a:spcPts val="0"/>
              </a:spcAft>
              <a:buClr>
                <a:schemeClr val="lt1"/>
              </a:buClr>
              <a:buSzPts val="1200"/>
              <a:buFont typeface="Arial"/>
              <a:buNone/>
            </a:pPr>
            <a:r>
              <a:rPr lang="en-US" sz="1200">
                <a:solidFill>
                  <a:schemeClr val="lt1"/>
                </a:solidFill>
              </a:rPr>
              <a:t>You'll need to choose a business structure before you register your business with the state. </a:t>
            </a:r>
            <a:endParaRPr/>
          </a:p>
          <a:p>
            <a:pPr marL="0" lvl="0" indent="0" algn="l" rtl="0">
              <a:lnSpc>
                <a:spcPct val="150000"/>
              </a:lnSpc>
              <a:spcBef>
                <a:spcPts val="1000"/>
              </a:spcBef>
              <a:spcAft>
                <a:spcPts val="0"/>
              </a:spcAft>
              <a:buClr>
                <a:schemeClr val="lt1"/>
              </a:buClr>
              <a:buSzPts val="1200"/>
              <a:buFont typeface="Arial"/>
              <a:buNone/>
            </a:pPr>
            <a:r>
              <a:rPr lang="en-US" sz="1200">
                <a:solidFill>
                  <a:schemeClr val="lt1"/>
                </a:solidFill>
              </a:rPr>
              <a:t>Choose carefully. While you may convert to a different business structure in the future, something that you can use as long as possible will prove to be the most cost effective. </a:t>
            </a:r>
            <a:endParaRPr/>
          </a:p>
        </p:txBody>
      </p:sp>
      <p:sp>
        <p:nvSpPr>
          <p:cNvPr id="256" name="Google Shape;256;p28"/>
          <p:cNvSpPr txBox="1"/>
          <p:nvPr/>
        </p:nvSpPr>
        <p:spPr>
          <a:xfrm>
            <a:off x="863600" y="3790950"/>
            <a:ext cx="5508625" cy="1438275"/>
          </a:xfrm>
          <a:prstGeom prst="rect">
            <a:avLst/>
          </a:prstGeom>
          <a:solidFill>
            <a:srgbClr val="F7901D"/>
          </a:solidFill>
          <a:ln>
            <a:noFill/>
          </a:ln>
        </p:spPr>
        <p:txBody>
          <a:bodyPr spcFirstLastPara="1" wrap="square" lIns="182875" tIns="182875" rIns="182875" bIns="182875" anchor="ctr" anchorCtr="0">
            <a:noAutofit/>
          </a:bodyPr>
          <a:lstStyle/>
          <a:p>
            <a:pPr marL="342900" marR="0" lvl="0" indent="-342900" algn="l" rtl="0">
              <a:spcBef>
                <a:spcPts val="0"/>
              </a:spcBef>
              <a:spcAft>
                <a:spcPts val="0"/>
              </a:spcAft>
              <a:buClr>
                <a:schemeClr val="dk1"/>
              </a:buClr>
              <a:buSzPts val="1800"/>
              <a:buFont typeface="Calibri"/>
              <a:buNone/>
            </a:pPr>
            <a:r>
              <a:rPr lang="en-US" sz="1800" b="1" i="1">
                <a:solidFill>
                  <a:schemeClr val="dk1"/>
                </a:solidFill>
                <a:latin typeface="Calibri"/>
                <a:ea typeface="Calibri"/>
                <a:cs typeface="Calibri"/>
                <a:sym typeface="Calibri"/>
              </a:rPr>
              <a:t>"You must keep your mind on the objective, not on the obstacle." --</a:t>
            </a:r>
            <a:r>
              <a:rPr lang="en-US" sz="1800" i="1">
                <a:solidFill>
                  <a:schemeClr val="dk1"/>
                </a:solidFill>
                <a:latin typeface="Calibri"/>
                <a:ea typeface="Calibri"/>
                <a:cs typeface="Calibri"/>
                <a:sym typeface="Calibri"/>
              </a:rPr>
              <a:t>William Randolph</a:t>
            </a:r>
            <a:endParaRPr sz="18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400"/>
              <a:buFont typeface="Arial"/>
              <a:buNone/>
            </a:pPr>
            <a:endParaRPr sz="1400" i="1">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9"/>
          <p:cNvSpPr/>
          <p:nvPr/>
        </p:nvSpPr>
        <p:spPr>
          <a:xfrm>
            <a:off x="6829425" y="6261100"/>
            <a:ext cx="4638675"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262" name="Google Shape;262;p29"/>
          <p:cNvSpPr txBox="1">
            <a:spLocks noGrp="1"/>
          </p:cNvSpPr>
          <p:nvPr>
            <p:ph type="title" idx="4294967295"/>
          </p:nvPr>
        </p:nvSpPr>
        <p:spPr>
          <a:xfrm>
            <a:off x="4097338" y="400050"/>
            <a:ext cx="725646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Sole Proprietorship</a:t>
            </a:r>
            <a:endParaRPr>
              <a:solidFill>
                <a:srgbClr val="0E6472"/>
              </a:solidFill>
            </a:endParaRPr>
          </a:p>
        </p:txBody>
      </p:sp>
      <p:sp>
        <p:nvSpPr>
          <p:cNvPr id="263" name="Google Shape;263;p29"/>
          <p:cNvSpPr txBox="1">
            <a:spLocks noGrp="1"/>
          </p:cNvSpPr>
          <p:nvPr>
            <p:ph type="body" idx="4294967295"/>
          </p:nvPr>
        </p:nvSpPr>
        <p:spPr>
          <a:xfrm>
            <a:off x="4097338" y="1978025"/>
            <a:ext cx="7256462" cy="38846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Char char="•"/>
            </a:pPr>
            <a:r>
              <a:rPr lang="en-US" sz="1800"/>
              <a:t>A sole proprietorship is easy to form and gives you complete control of your business. You're automatically considered to be a sole proprietorship if you do business activities but don't register as any other kind of business.</a:t>
            </a:r>
            <a:r>
              <a:rPr lang="en-US" sz="1800" i="1"/>
              <a:t> </a:t>
            </a:r>
            <a:endParaRPr sz="1800"/>
          </a:p>
          <a:p>
            <a:pPr marL="0" lvl="0" indent="0" algn="l" rtl="0">
              <a:lnSpc>
                <a:spcPct val="90000"/>
              </a:lnSpc>
              <a:spcBef>
                <a:spcPts val="1000"/>
              </a:spcBef>
              <a:spcAft>
                <a:spcPts val="0"/>
              </a:spcAft>
              <a:buClr>
                <a:schemeClr val="dk1"/>
              </a:buClr>
              <a:buSzPts val="1800"/>
              <a:buChar char="•"/>
            </a:pPr>
            <a:r>
              <a:rPr lang="en-US" sz="1800"/>
              <a:t>Sole proprietorships do not produce a separate business entity. This means your business assets and liabilities are not separate from your personal assets and liabilities. You can be held personally liable for the debts and obligations of the business. Sole proprietors are still able to get a trademark. It can also be hard to raise money because you can't sell stock, and banks are hesitant to lend to sole proprietorships.</a:t>
            </a:r>
            <a:endParaRPr/>
          </a:p>
          <a:p>
            <a:pPr marL="0" lvl="0" indent="0" algn="l" rtl="0">
              <a:lnSpc>
                <a:spcPct val="90000"/>
              </a:lnSpc>
              <a:spcBef>
                <a:spcPts val="1000"/>
              </a:spcBef>
              <a:spcAft>
                <a:spcPts val="0"/>
              </a:spcAft>
              <a:buClr>
                <a:schemeClr val="dk1"/>
              </a:buClr>
              <a:buSzPts val="1800"/>
              <a:buChar char="•"/>
            </a:pPr>
            <a:r>
              <a:rPr lang="en-US" sz="1800"/>
              <a:t>Sole proprietorships can be a good choice for low-risk businesses and owners who want to test their business idea before forming a more formal business.</a:t>
            </a:r>
            <a:endParaRPr/>
          </a:p>
        </p:txBody>
      </p:sp>
      <p:pic>
        <p:nvPicPr>
          <p:cNvPr id="264" name="Google Shape;264;p29" descr="person in gray pants wearing gray shoes"/>
          <p:cNvPicPr preferRelativeResize="0"/>
          <p:nvPr/>
        </p:nvPicPr>
        <p:blipFill rotWithShape="1">
          <a:blip r:embed="rId3">
            <a:alphaModFix/>
          </a:blip>
          <a:srcRect/>
          <a:stretch/>
        </p:blipFill>
        <p:spPr>
          <a:xfrm>
            <a:off x="0" y="0"/>
            <a:ext cx="41021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0"/>
          <p:cNvSpPr/>
          <p:nvPr/>
        </p:nvSpPr>
        <p:spPr>
          <a:xfrm>
            <a:off x="6829425" y="6261100"/>
            <a:ext cx="4638675"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270" name="Google Shape;270;p30"/>
          <p:cNvSpPr txBox="1">
            <a:spLocks noGrp="1"/>
          </p:cNvSpPr>
          <p:nvPr>
            <p:ph type="title" idx="4294967295"/>
          </p:nvPr>
        </p:nvSpPr>
        <p:spPr>
          <a:xfrm>
            <a:off x="4097338" y="400050"/>
            <a:ext cx="725646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Calibri"/>
              <a:buNone/>
            </a:pPr>
            <a:r>
              <a:rPr lang="en-US">
                <a:solidFill>
                  <a:srgbClr val="0E6472"/>
                </a:solidFill>
                <a:latin typeface="Calibri"/>
                <a:ea typeface="Calibri"/>
                <a:cs typeface="Calibri"/>
                <a:sym typeface="Calibri"/>
              </a:rPr>
              <a:t>Partnership</a:t>
            </a:r>
            <a:endParaRPr>
              <a:solidFill>
                <a:srgbClr val="0E6472"/>
              </a:solidFill>
              <a:latin typeface="Calibri"/>
              <a:ea typeface="Calibri"/>
              <a:cs typeface="Calibri"/>
              <a:sym typeface="Calibri"/>
            </a:endParaRPr>
          </a:p>
        </p:txBody>
      </p:sp>
      <p:sp>
        <p:nvSpPr>
          <p:cNvPr id="271" name="Google Shape;271;p30"/>
          <p:cNvSpPr txBox="1">
            <a:spLocks noGrp="1"/>
          </p:cNvSpPr>
          <p:nvPr>
            <p:ph type="body" idx="4294967295"/>
          </p:nvPr>
        </p:nvSpPr>
        <p:spPr>
          <a:xfrm>
            <a:off x="4097338" y="1978025"/>
            <a:ext cx="7256462" cy="4283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Char char="•"/>
            </a:pPr>
            <a:r>
              <a:rPr lang="en-US" sz="1400"/>
              <a:t>Partnerships are the simplest structure for two or more people to own a business together. There are two common kinds of partnerships: limited partnerships (LP) and limited liability partnerships (LLP).</a:t>
            </a:r>
            <a:endParaRPr/>
          </a:p>
          <a:p>
            <a:pPr marL="0" lvl="0" indent="0" algn="l" rtl="0">
              <a:lnSpc>
                <a:spcPct val="90000"/>
              </a:lnSpc>
              <a:spcBef>
                <a:spcPts val="1000"/>
              </a:spcBef>
              <a:spcAft>
                <a:spcPts val="0"/>
              </a:spcAft>
              <a:buClr>
                <a:schemeClr val="dk1"/>
              </a:buClr>
              <a:buSzPts val="1400"/>
              <a:buNone/>
            </a:pPr>
            <a:endParaRPr sz="1400"/>
          </a:p>
          <a:p>
            <a:pPr marL="0" lvl="0" indent="0" algn="l" rtl="0">
              <a:lnSpc>
                <a:spcPct val="90000"/>
              </a:lnSpc>
              <a:spcBef>
                <a:spcPts val="1000"/>
              </a:spcBef>
              <a:spcAft>
                <a:spcPts val="0"/>
              </a:spcAft>
              <a:buClr>
                <a:schemeClr val="dk1"/>
              </a:buClr>
              <a:buSzPts val="1400"/>
              <a:buChar char="•"/>
            </a:pPr>
            <a:r>
              <a:rPr lang="en-US" sz="1400"/>
              <a:t>Limited partnerships have only one general partner with unlimited liability, and all other partners have limited liability. The partners with limited liability also tend to have limited control over the company, which is documented in a partnership agreement. Profits are passed through to personal tax returns, and the general partner — the partner without limited liability — must also pay self-employment taxes.</a:t>
            </a:r>
            <a:endParaRPr/>
          </a:p>
          <a:p>
            <a:pPr marL="0" lvl="0" indent="0" algn="l" rtl="0">
              <a:lnSpc>
                <a:spcPct val="90000"/>
              </a:lnSpc>
              <a:spcBef>
                <a:spcPts val="1000"/>
              </a:spcBef>
              <a:spcAft>
                <a:spcPts val="0"/>
              </a:spcAft>
              <a:buClr>
                <a:schemeClr val="dk1"/>
              </a:buClr>
              <a:buSzPts val="1400"/>
              <a:buNone/>
            </a:pPr>
            <a:endParaRPr sz="1400"/>
          </a:p>
          <a:p>
            <a:pPr marL="0" lvl="0" indent="0" algn="l" rtl="0">
              <a:lnSpc>
                <a:spcPct val="90000"/>
              </a:lnSpc>
              <a:spcBef>
                <a:spcPts val="1000"/>
              </a:spcBef>
              <a:spcAft>
                <a:spcPts val="0"/>
              </a:spcAft>
              <a:buClr>
                <a:schemeClr val="dk1"/>
              </a:buClr>
              <a:buSzPts val="1400"/>
              <a:buChar char="•"/>
            </a:pPr>
            <a:r>
              <a:rPr lang="en-US" sz="1400"/>
              <a:t>Limited liability partnerships are similar to limited partnerships but give limited liability to every owner. An LLP protects each partner from debts against the partnership, they won't be responsible for the actions of other partners. </a:t>
            </a:r>
            <a:endParaRPr/>
          </a:p>
          <a:p>
            <a:pPr marL="0" lvl="0" indent="0" algn="l" rtl="0">
              <a:lnSpc>
                <a:spcPct val="90000"/>
              </a:lnSpc>
              <a:spcBef>
                <a:spcPts val="1000"/>
              </a:spcBef>
              <a:spcAft>
                <a:spcPts val="0"/>
              </a:spcAft>
              <a:buClr>
                <a:schemeClr val="dk1"/>
              </a:buClr>
              <a:buSzPts val="1400"/>
              <a:buFont typeface="Arial"/>
              <a:buNone/>
            </a:pPr>
            <a:endParaRPr sz="1400"/>
          </a:p>
          <a:p>
            <a:pPr marL="0" lvl="0" indent="0" algn="l" rtl="0">
              <a:lnSpc>
                <a:spcPct val="90000"/>
              </a:lnSpc>
              <a:spcBef>
                <a:spcPts val="1000"/>
              </a:spcBef>
              <a:spcAft>
                <a:spcPts val="0"/>
              </a:spcAft>
              <a:buClr>
                <a:schemeClr val="dk1"/>
              </a:buClr>
              <a:buSzPts val="1400"/>
              <a:buChar char="•"/>
            </a:pPr>
            <a:r>
              <a:rPr lang="en-US" sz="1400"/>
              <a:t>Partnerships can be a good choice for businesses with multiple owners, professional groups (like attorneys), and groups who want to test their business idea before forming a more formal business.</a:t>
            </a:r>
            <a:endParaRPr/>
          </a:p>
        </p:txBody>
      </p:sp>
      <p:pic>
        <p:nvPicPr>
          <p:cNvPr id="272" name="Google Shape;272;p30" descr="view of two persons hands"/>
          <p:cNvPicPr preferRelativeResize="0"/>
          <p:nvPr/>
        </p:nvPicPr>
        <p:blipFill rotWithShape="1">
          <a:blip r:embed="rId3">
            <a:alphaModFix/>
          </a:blip>
          <a:srcRect/>
          <a:stretch/>
        </p:blipFill>
        <p:spPr>
          <a:xfrm>
            <a:off x="0" y="0"/>
            <a:ext cx="4157663"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1"/>
          <p:cNvSpPr/>
          <p:nvPr/>
        </p:nvSpPr>
        <p:spPr>
          <a:xfrm>
            <a:off x="6829425" y="6261100"/>
            <a:ext cx="4638675"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278" name="Google Shape;278;p31"/>
          <p:cNvSpPr txBox="1">
            <a:spLocks noGrp="1"/>
          </p:cNvSpPr>
          <p:nvPr>
            <p:ph type="title" idx="4294967295"/>
          </p:nvPr>
        </p:nvSpPr>
        <p:spPr>
          <a:xfrm>
            <a:off x="4097338" y="400050"/>
            <a:ext cx="725646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br>
              <a:rPr lang="en-US">
                <a:solidFill>
                  <a:srgbClr val="0E6472"/>
                </a:solidFill>
                <a:latin typeface="Open Sans Light"/>
                <a:ea typeface="Open Sans Light"/>
                <a:cs typeface="Open Sans Light"/>
                <a:sym typeface="Open Sans Light"/>
              </a:rPr>
            </a:br>
            <a:r>
              <a:rPr lang="en-US">
                <a:solidFill>
                  <a:srgbClr val="0E6472"/>
                </a:solidFill>
                <a:latin typeface="Calibri"/>
                <a:ea typeface="Calibri"/>
                <a:cs typeface="Calibri"/>
                <a:sym typeface="Calibri"/>
              </a:rPr>
              <a:t>Limited Liability Corp(LLC)</a:t>
            </a:r>
            <a:endParaRPr>
              <a:solidFill>
                <a:srgbClr val="0E6472"/>
              </a:solidFill>
              <a:latin typeface="Calibri"/>
              <a:ea typeface="Calibri"/>
              <a:cs typeface="Calibri"/>
              <a:sym typeface="Calibri"/>
            </a:endParaRPr>
          </a:p>
        </p:txBody>
      </p:sp>
      <p:sp>
        <p:nvSpPr>
          <p:cNvPr id="279" name="Google Shape;279;p31"/>
          <p:cNvSpPr txBox="1">
            <a:spLocks noGrp="1"/>
          </p:cNvSpPr>
          <p:nvPr>
            <p:ph type="body" idx="4294967295"/>
          </p:nvPr>
        </p:nvSpPr>
        <p:spPr>
          <a:xfrm>
            <a:off x="4097338" y="1978025"/>
            <a:ext cx="7256462" cy="38846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Char char="•"/>
            </a:pPr>
            <a:r>
              <a:rPr lang="en-US" sz="1400"/>
              <a:t>An LLC lets you take advantage of the benefits of both the corporation and partnership business structures.</a:t>
            </a:r>
            <a:endParaRPr/>
          </a:p>
          <a:p>
            <a:pPr marL="0" lvl="0" indent="0" algn="l" rtl="0">
              <a:lnSpc>
                <a:spcPct val="90000"/>
              </a:lnSpc>
              <a:spcBef>
                <a:spcPts val="1000"/>
              </a:spcBef>
              <a:spcAft>
                <a:spcPts val="0"/>
              </a:spcAft>
              <a:buClr>
                <a:schemeClr val="dk1"/>
              </a:buClr>
              <a:buSzPts val="1400"/>
              <a:buChar char="•"/>
            </a:pPr>
            <a:r>
              <a:rPr lang="en-US" sz="1400"/>
              <a:t>LLCs protect you from personal liability in most instances, your personal assets — like your vehicle, house, and savings accounts — won't be at risk in case your LLC faces bankruptcy or lawsuits.</a:t>
            </a:r>
            <a:endParaRPr/>
          </a:p>
          <a:p>
            <a:pPr marL="0" lvl="0" indent="0" algn="l" rtl="0">
              <a:lnSpc>
                <a:spcPct val="90000"/>
              </a:lnSpc>
              <a:spcBef>
                <a:spcPts val="1000"/>
              </a:spcBef>
              <a:spcAft>
                <a:spcPts val="0"/>
              </a:spcAft>
              <a:buClr>
                <a:schemeClr val="dk1"/>
              </a:buClr>
              <a:buSzPts val="1400"/>
              <a:buChar char="•"/>
            </a:pPr>
            <a:r>
              <a:rPr lang="en-US" sz="1400"/>
              <a:t>Profits and losses can get passed through to your personal income without facing corporate taxes. However, members of an LLC are considered self-employed and must pay self-employment tax contributions towards Medicare and Social Security.</a:t>
            </a:r>
            <a:endParaRPr/>
          </a:p>
          <a:p>
            <a:pPr marL="0" lvl="0" indent="0" algn="l" rtl="0">
              <a:lnSpc>
                <a:spcPct val="90000"/>
              </a:lnSpc>
              <a:spcBef>
                <a:spcPts val="1000"/>
              </a:spcBef>
              <a:spcAft>
                <a:spcPts val="0"/>
              </a:spcAft>
              <a:buClr>
                <a:schemeClr val="dk1"/>
              </a:buClr>
              <a:buSzPts val="1400"/>
              <a:buChar char="•"/>
            </a:pPr>
            <a:r>
              <a:rPr lang="en-US" sz="1400"/>
              <a:t>LLCs can have a limited life in many states. When a member joins or leaves an LLC, some states may require the LLC to be dissolved and re-formed with new membership — unless there's already an agreement in place within the LLC for buying, selling, and transferring ownership.</a:t>
            </a:r>
            <a:endParaRPr/>
          </a:p>
          <a:p>
            <a:pPr marL="0" lvl="0" indent="0" algn="l" rtl="0">
              <a:lnSpc>
                <a:spcPct val="90000"/>
              </a:lnSpc>
              <a:spcBef>
                <a:spcPts val="1000"/>
              </a:spcBef>
              <a:spcAft>
                <a:spcPts val="0"/>
              </a:spcAft>
              <a:buClr>
                <a:schemeClr val="dk1"/>
              </a:buClr>
              <a:buSzPts val="1400"/>
              <a:buChar char="•"/>
            </a:pPr>
            <a:r>
              <a:rPr lang="en-US" sz="1400"/>
              <a:t>LLCs can be a good choice for medium- or higher-risk businesses, owners with significant personal assets they want protected, and owners who want to pay a lower tax rate than they would with a corporation.</a:t>
            </a:r>
            <a:endParaRPr/>
          </a:p>
        </p:txBody>
      </p:sp>
      <p:pic>
        <p:nvPicPr>
          <p:cNvPr id="280" name="Google Shape;280;p31" descr="brown glass-panel building"/>
          <p:cNvPicPr preferRelativeResize="0"/>
          <p:nvPr/>
        </p:nvPicPr>
        <p:blipFill rotWithShape="1">
          <a:blip r:embed="rId3">
            <a:alphaModFix/>
          </a:blip>
          <a:srcRect/>
          <a:stretch/>
        </p:blipFill>
        <p:spPr>
          <a:xfrm>
            <a:off x="0" y="0"/>
            <a:ext cx="4181475"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6472"/>
        </a:solidFill>
        <a:effectLst/>
      </p:bgPr>
    </p:bg>
    <p:spTree>
      <p:nvGrpSpPr>
        <p:cNvPr id="1" name="Shape 96"/>
        <p:cNvGrpSpPr/>
        <p:nvPr/>
      </p:nvGrpSpPr>
      <p:grpSpPr>
        <a:xfrm>
          <a:off x="0" y="0"/>
          <a:ext cx="0" cy="0"/>
          <a:chOff x="0" y="0"/>
          <a:chExt cx="0" cy="0"/>
        </a:xfrm>
      </p:grpSpPr>
      <p:sp>
        <p:nvSpPr>
          <p:cNvPr id="97" name="Google Shape;97;p14"/>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a:solidFill>
                  <a:schemeClr val="lt1"/>
                </a:solidFill>
                <a:latin typeface="Oswald"/>
                <a:ea typeface="Oswald"/>
                <a:cs typeface="Oswald"/>
                <a:sym typeface="Oswald"/>
              </a:rPr>
              <a:t>WESTCENTER.ORG/STARTUP-MENDO</a:t>
            </a:r>
            <a:endParaRPr/>
          </a:p>
        </p:txBody>
      </p:sp>
      <p:sp>
        <p:nvSpPr>
          <p:cNvPr id="98" name="Google Shape;98;p14"/>
          <p:cNvSpPr txBox="1">
            <a:spLocks noGrp="1"/>
          </p:cNvSpPr>
          <p:nvPr>
            <p:ph type="title"/>
          </p:nvPr>
        </p:nvSpPr>
        <p:spPr>
          <a:xfrm>
            <a:off x="838200" y="442913"/>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solidFill>
                  <a:schemeClr val="lt1"/>
                </a:solidFill>
                <a:latin typeface="Open Sans Light"/>
                <a:ea typeface="Open Sans Light"/>
                <a:cs typeface="Open Sans Light"/>
                <a:sym typeface="Open Sans Light"/>
              </a:rPr>
              <a:t>Agenda</a:t>
            </a:r>
            <a:endParaRPr>
              <a:solidFill>
                <a:schemeClr val="lt1"/>
              </a:solidFill>
            </a:endParaRPr>
          </a:p>
        </p:txBody>
      </p:sp>
      <p:sp>
        <p:nvSpPr>
          <p:cNvPr id="99" name="Google Shape;99;p14"/>
          <p:cNvSpPr txBox="1">
            <a:spLocks noGrp="1"/>
          </p:cNvSpPr>
          <p:nvPr>
            <p:ph type="body" idx="1"/>
          </p:nvPr>
        </p:nvSpPr>
        <p:spPr>
          <a:xfrm>
            <a:off x="838200" y="1607127"/>
            <a:ext cx="4224338" cy="464762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Personal Objectives</a:t>
            </a:r>
            <a:endParaRPr/>
          </a:p>
          <a:p>
            <a:pPr marL="228600" lvl="0" indent="-127000" algn="l" rtl="0">
              <a:lnSpc>
                <a:spcPct val="90000"/>
              </a:lnSpc>
              <a:spcBef>
                <a:spcPts val="1000"/>
              </a:spcBef>
              <a:spcAft>
                <a:spcPts val="0"/>
              </a:spcAft>
              <a:buClr>
                <a:schemeClr val="dk1"/>
              </a:buClr>
              <a:buSzPts val="1600"/>
              <a:buNone/>
            </a:pPr>
            <a:endParaRPr sz="1600">
              <a:solidFill>
                <a:schemeClr val="lt1"/>
              </a:solidFill>
              <a:latin typeface="Oswald Light"/>
              <a:ea typeface="Oswald Light"/>
              <a:cs typeface="Oswald Light"/>
              <a:sym typeface="Oswald Light"/>
            </a:endParaRPr>
          </a:p>
          <a:p>
            <a:pPr marL="228600" lvl="0" indent="-228600" algn="l" rtl="0">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Vision</a:t>
            </a:r>
            <a:endParaRPr/>
          </a:p>
          <a:p>
            <a:pPr marL="228600" lvl="0" indent="-127000" algn="l" rtl="0">
              <a:lnSpc>
                <a:spcPct val="90000"/>
              </a:lnSpc>
              <a:spcBef>
                <a:spcPts val="1000"/>
              </a:spcBef>
              <a:spcAft>
                <a:spcPts val="0"/>
              </a:spcAft>
              <a:buClr>
                <a:schemeClr val="dk1"/>
              </a:buClr>
              <a:buSzPts val="1600"/>
              <a:buNone/>
            </a:pPr>
            <a:endParaRPr sz="1600">
              <a:solidFill>
                <a:schemeClr val="lt1"/>
              </a:solidFill>
              <a:latin typeface="Oswald Light"/>
              <a:ea typeface="Oswald Light"/>
              <a:cs typeface="Oswald Light"/>
              <a:sym typeface="Oswald Light"/>
            </a:endParaRPr>
          </a:p>
          <a:p>
            <a:pPr marL="228600" lvl="0" indent="-228600" algn="l" rtl="0">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Business Plan</a:t>
            </a:r>
            <a:endParaRPr/>
          </a:p>
          <a:p>
            <a:pPr marL="228600" lvl="0" indent="-127000" algn="l" rtl="0">
              <a:lnSpc>
                <a:spcPct val="90000"/>
              </a:lnSpc>
              <a:spcBef>
                <a:spcPts val="1000"/>
              </a:spcBef>
              <a:spcAft>
                <a:spcPts val="0"/>
              </a:spcAft>
              <a:buClr>
                <a:schemeClr val="dk1"/>
              </a:buClr>
              <a:buSzPts val="1600"/>
              <a:buNone/>
            </a:pPr>
            <a:endParaRPr sz="1600">
              <a:solidFill>
                <a:schemeClr val="lt1"/>
              </a:solidFill>
              <a:latin typeface="Oswald Light"/>
              <a:ea typeface="Oswald Light"/>
              <a:cs typeface="Oswald Light"/>
              <a:sym typeface="Oswald Light"/>
            </a:endParaRPr>
          </a:p>
          <a:p>
            <a:pPr marL="228600" lvl="0" indent="-228600" algn="l" rtl="0">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Licensing, Permits and Insurance</a:t>
            </a:r>
            <a:endParaRPr/>
          </a:p>
          <a:p>
            <a:pPr marL="228600" lvl="0" indent="-127000" algn="l" rtl="0">
              <a:lnSpc>
                <a:spcPct val="90000"/>
              </a:lnSpc>
              <a:spcBef>
                <a:spcPts val="1000"/>
              </a:spcBef>
              <a:spcAft>
                <a:spcPts val="0"/>
              </a:spcAft>
              <a:buClr>
                <a:schemeClr val="dk1"/>
              </a:buClr>
              <a:buSzPts val="1600"/>
              <a:buNone/>
            </a:pPr>
            <a:endParaRPr sz="1600">
              <a:solidFill>
                <a:schemeClr val="lt1"/>
              </a:solidFill>
              <a:latin typeface="Oswald Light"/>
              <a:ea typeface="Oswald Light"/>
              <a:cs typeface="Oswald Light"/>
              <a:sym typeface="Oswald Light"/>
            </a:endParaRPr>
          </a:p>
          <a:p>
            <a:pPr marL="228600" lvl="0" indent="-228600" algn="l" rtl="0">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Next Steps</a:t>
            </a:r>
            <a:endParaRPr/>
          </a:p>
          <a:p>
            <a:pPr marL="228600" lvl="0" indent="-127000" algn="l" rtl="0">
              <a:lnSpc>
                <a:spcPct val="90000"/>
              </a:lnSpc>
              <a:spcBef>
                <a:spcPts val="1000"/>
              </a:spcBef>
              <a:spcAft>
                <a:spcPts val="0"/>
              </a:spcAft>
              <a:buClr>
                <a:schemeClr val="dk1"/>
              </a:buClr>
              <a:buSzPts val="1600"/>
              <a:buNone/>
            </a:pPr>
            <a:endParaRPr sz="1600">
              <a:solidFill>
                <a:schemeClr val="lt1"/>
              </a:solidFill>
              <a:latin typeface="Oswald Light"/>
              <a:ea typeface="Oswald Light"/>
              <a:cs typeface="Oswald Light"/>
              <a:sym typeface="Oswald Light"/>
            </a:endParaRPr>
          </a:p>
          <a:p>
            <a:pPr marL="228600" lvl="0" indent="-228600" algn="l" rtl="0">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Worksheet Review</a:t>
            </a:r>
            <a:endParaRPr/>
          </a:p>
          <a:p>
            <a:pPr marL="228600" lvl="0" indent="-127000" algn="l" rtl="0">
              <a:lnSpc>
                <a:spcPct val="90000"/>
              </a:lnSpc>
              <a:spcBef>
                <a:spcPts val="1000"/>
              </a:spcBef>
              <a:spcAft>
                <a:spcPts val="0"/>
              </a:spcAft>
              <a:buClr>
                <a:schemeClr val="dk1"/>
              </a:buClr>
              <a:buSzPts val="1600"/>
              <a:buNone/>
            </a:pPr>
            <a:endParaRPr sz="1600"/>
          </a:p>
        </p:txBody>
      </p:sp>
      <p:sp>
        <p:nvSpPr>
          <p:cNvPr id="100" name="Google Shape;100;p14"/>
          <p:cNvSpPr txBox="1"/>
          <p:nvPr/>
        </p:nvSpPr>
        <p:spPr>
          <a:xfrm>
            <a:off x="8478838" y="3568700"/>
            <a:ext cx="2874962" cy="2257425"/>
          </a:xfrm>
          <a:prstGeom prst="rect">
            <a:avLst/>
          </a:prstGeom>
          <a:solidFill>
            <a:srgbClr val="F7901D"/>
          </a:solidFill>
          <a:ln>
            <a:noFill/>
          </a:ln>
        </p:spPr>
        <p:txBody>
          <a:bodyPr spcFirstLastPara="1" wrap="square" lIns="182875" tIns="182875" rIns="182875" bIns="182875" anchor="ctr" anchorCtr="0">
            <a:noAutofit/>
          </a:bodyPr>
          <a:lstStyle/>
          <a:p>
            <a:pPr marL="0" marR="0" lvl="0" indent="0" algn="r" rtl="0">
              <a:spcBef>
                <a:spcPts val="0"/>
              </a:spcBef>
              <a:spcAft>
                <a:spcPts val="0"/>
              </a:spcAft>
              <a:buNone/>
            </a:pPr>
            <a:r>
              <a:rPr lang="en-US" sz="1400">
                <a:solidFill>
                  <a:srgbClr val="000000"/>
                </a:solidFill>
                <a:latin typeface="Arial"/>
                <a:ea typeface="Arial"/>
                <a:cs typeface="Arial"/>
                <a:sym typeface="Arial"/>
              </a:rPr>
              <a:t> </a:t>
            </a:r>
            <a:r>
              <a:rPr lang="en-US" sz="2400" i="1">
                <a:solidFill>
                  <a:srgbClr val="000000"/>
                </a:solidFill>
                <a:latin typeface="Arial"/>
                <a:ea typeface="Arial"/>
                <a:cs typeface="Arial"/>
                <a:sym typeface="Arial"/>
              </a:rPr>
              <a:t>“</a:t>
            </a:r>
            <a:r>
              <a:rPr lang="en-US" sz="2400" i="1">
                <a:solidFill>
                  <a:srgbClr val="000000"/>
                </a:solidFill>
                <a:latin typeface="Oswald Light"/>
                <a:ea typeface="Oswald Light"/>
                <a:cs typeface="Oswald Light"/>
                <a:sym typeface="Oswald Light"/>
              </a:rPr>
              <a:t>It takes as much energy to wish, as it does to plan.”</a:t>
            </a:r>
            <a:br>
              <a:rPr lang="en-US" sz="2400" i="1">
                <a:solidFill>
                  <a:schemeClr val="dk1"/>
                </a:solidFill>
                <a:latin typeface="Oswald Light"/>
                <a:ea typeface="Oswald Light"/>
                <a:cs typeface="Oswald Light"/>
                <a:sym typeface="Oswald Light"/>
              </a:rPr>
            </a:br>
            <a:r>
              <a:rPr lang="en-US" sz="2400" i="1">
                <a:solidFill>
                  <a:srgbClr val="000000"/>
                </a:solidFill>
                <a:latin typeface="Oswald Light"/>
                <a:ea typeface="Oswald Light"/>
                <a:cs typeface="Oswald Light"/>
                <a:sym typeface="Oswald Light"/>
              </a:rPr>
              <a:t>— Eleanor Roosevelt</a:t>
            </a:r>
            <a:endParaRPr sz="2400" i="1">
              <a:solidFill>
                <a:schemeClr val="lt1"/>
              </a:solidFill>
              <a:latin typeface="Oswald Light"/>
              <a:ea typeface="Oswald Light"/>
              <a:cs typeface="Oswald Light"/>
              <a:sym typeface="Oswald Light"/>
            </a:endParaRPr>
          </a:p>
        </p:txBody>
      </p:sp>
      <p:pic>
        <p:nvPicPr>
          <p:cNvPr id="101" name="Google Shape;101;p14"/>
          <p:cNvPicPr preferRelativeResize="0"/>
          <p:nvPr/>
        </p:nvPicPr>
        <p:blipFill rotWithShape="1">
          <a:blip r:embed="rId3">
            <a:alphaModFix/>
          </a:blip>
          <a:srcRect/>
          <a:stretch/>
        </p:blipFill>
        <p:spPr>
          <a:xfrm>
            <a:off x="7083425" y="119063"/>
            <a:ext cx="4948238" cy="3298825"/>
          </a:xfrm>
          <a:prstGeom prst="rect">
            <a:avLst/>
          </a:prstGeom>
          <a:noFill/>
          <a:ln>
            <a:noFill/>
          </a:ln>
        </p:spPr>
      </p:pic>
      <p:pic>
        <p:nvPicPr>
          <p:cNvPr id="102" name="Google Shape;102;p14"/>
          <p:cNvPicPr preferRelativeResize="0"/>
          <p:nvPr/>
        </p:nvPicPr>
        <p:blipFill rotWithShape="1">
          <a:blip r:embed="rId4">
            <a:alphaModFix/>
          </a:blip>
          <a:srcRect/>
          <a:stretch/>
        </p:blipFill>
        <p:spPr>
          <a:xfrm>
            <a:off x="4148138" y="1468438"/>
            <a:ext cx="3487737" cy="435768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2"/>
          <p:cNvSpPr/>
          <p:nvPr/>
        </p:nvSpPr>
        <p:spPr>
          <a:xfrm>
            <a:off x="6829425" y="6261100"/>
            <a:ext cx="4638675"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286" name="Google Shape;286;p32"/>
          <p:cNvSpPr txBox="1">
            <a:spLocks noGrp="1"/>
          </p:cNvSpPr>
          <p:nvPr>
            <p:ph type="title" idx="4294967295"/>
          </p:nvPr>
        </p:nvSpPr>
        <p:spPr>
          <a:xfrm>
            <a:off x="4097338" y="400050"/>
            <a:ext cx="725646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Corporation</a:t>
            </a:r>
            <a:endParaRPr>
              <a:solidFill>
                <a:srgbClr val="0E6472"/>
              </a:solidFill>
            </a:endParaRPr>
          </a:p>
        </p:txBody>
      </p:sp>
      <p:sp>
        <p:nvSpPr>
          <p:cNvPr id="287" name="Google Shape;287;p32"/>
          <p:cNvSpPr txBox="1">
            <a:spLocks noGrp="1"/>
          </p:cNvSpPr>
          <p:nvPr>
            <p:ph type="body" idx="4294967295"/>
          </p:nvPr>
        </p:nvSpPr>
        <p:spPr>
          <a:xfrm>
            <a:off x="4002088" y="1438275"/>
            <a:ext cx="7351712" cy="48228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Char char="•"/>
            </a:pPr>
            <a:r>
              <a:rPr lang="en-US" sz="1400" b="1"/>
              <a:t>C corp</a:t>
            </a:r>
            <a:endParaRPr/>
          </a:p>
          <a:p>
            <a:pPr marL="0" lvl="0" indent="0" algn="l" rtl="0">
              <a:lnSpc>
                <a:spcPct val="90000"/>
              </a:lnSpc>
              <a:spcBef>
                <a:spcPts val="1000"/>
              </a:spcBef>
              <a:spcAft>
                <a:spcPts val="0"/>
              </a:spcAft>
              <a:buClr>
                <a:schemeClr val="dk1"/>
              </a:buClr>
              <a:buSzPts val="1400"/>
              <a:buFont typeface="Arial"/>
              <a:buNone/>
            </a:pPr>
            <a:r>
              <a:rPr lang="en-US" sz="1400"/>
              <a:t>A corporation, sometimes called a C corp, is a legal entity that's separate from its owners. Corporations can make a profit, be taxed, and can be held legally liable.</a:t>
            </a:r>
            <a:endParaRPr/>
          </a:p>
          <a:p>
            <a:pPr marL="0" lvl="0" indent="0" algn="l" rtl="0">
              <a:lnSpc>
                <a:spcPct val="90000"/>
              </a:lnSpc>
              <a:spcBef>
                <a:spcPts val="1000"/>
              </a:spcBef>
              <a:spcAft>
                <a:spcPts val="0"/>
              </a:spcAft>
              <a:buClr>
                <a:schemeClr val="dk1"/>
              </a:buClr>
              <a:buSzPts val="1400"/>
              <a:buChar char="•"/>
            </a:pPr>
            <a:r>
              <a:rPr lang="en-US" sz="1400" b="1"/>
              <a:t>S corp</a:t>
            </a:r>
            <a:endParaRPr/>
          </a:p>
          <a:p>
            <a:pPr marL="0" lvl="0" indent="0" algn="l" rtl="0">
              <a:lnSpc>
                <a:spcPct val="90000"/>
              </a:lnSpc>
              <a:spcBef>
                <a:spcPts val="1000"/>
              </a:spcBef>
              <a:spcAft>
                <a:spcPts val="0"/>
              </a:spcAft>
              <a:buClr>
                <a:schemeClr val="dk1"/>
              </a:buClr>
              <a:buSzPts val="1400"/>
              <a:buFont typeface="Arial"/>
              <a:buNone/>
            </a:pPr>
            <a:r>
              <a:rPr lang="en-US" sz="1400"/>
              <a:t>An S corporation, sometimes called an S corp, is a special type of corporation that's designed to avoid the double taxation drawback of regular C corps. S corps allow profits, and some losses, to be passed through directly to owners' personal income without ever being subject to corporate tax rates.</a:t>
            </a:r>
            <a:endParaRPr/>
          </a:p>
          <a:p>
            <a:pPr marL="0" lvl="0" indent="0" algn="l" rtl="0">
              <a:lnSpc>
                <a:spcPct val="90000"/>
              </a:lnSpc>
              <a:spcBef>
                <a:spcPts val="1000"/>
              </a:spcBef>
              <a:spcAft>
                <a:spcPts val="0"/>
              </a:spcAft>
              <a:buClr>
                <a:schemeClr val="dk1"/>
              </a:buClr>
              <a:buSzPts val="1400"/>
              <a:buChar char="•"/>
            </a:pPr>
            <a:r>
              <a:rPr lang="en-US" sz="1400" b="1"/>
              <a:t>B corp</a:t>
            </a:r>
            <a:endParaRPr/>
          </a:p>
          <a:p>
            <a:pPr marL="0" lvl="0" indent="0" algn="l" rtl="0">
              <a:lnSpc>
                <a:spcPct val="90000"/>
              </a:lnSpc>
              <a:spcBef>
                <a:spcPts val="1000"/>
              </a:spcBef>
              <a:spcAft>
                <a:spcPts val="0"/>
              </a:spcAft>
              <a:buClr>
                <a:schemeClr val="dk1"/>
              </a:buClr>
              <a:buSzPts val="1400"/>
              <a:buFont typeface="Arial"/>
              <a:buNone/>
            </a:pPr>
            <a:r>
              <a:rPr lang="en-US" sz="1400"/>
              <a:t>A benefit corporation, sometimes called a B corp, is a for-profit corporation recognized by a majority of U.S. states. B corps are different from C corps in purpose, accountability, and transparency, but aren't different in how they're taxed. B corps are driven by both mission and profit. Shareholders hold the company accountable to produce some sort of public benefit in addition to a financial profit. Some states require B corps to submit annual benefit reports that demonstrate their contribution to the public good. </a:t>
            </a:r>
            <a:endParaRPr/>
          </a:p>
          <a:p>
            <a:pPr marL="0" lvl="0" indent="0" algn="l" rtl="0">
              <a:lnSpc>
                <a:spcPct val="90000"/>
              </a:lnSpc>
              <a:spcBef>
                <a:spcPts val="1000"/>
              </a:spcBef>
              <a:spcAft>
                <a:spcPts val="0"/>
              </a:spcAft>
              <a:buClr>
                <a:schemeClr val="dk1"/>
              </a:buClr>
              <a:buSzPts val="1400"/>
              <a:buChar char="•"/>
            </a:pPr>
            <a:r>
              <a:rPr lang="en-US" sz="1400" b="1"/>
              <a:t>Nonprofit corporation</a:t>
            </a:r>
            <a:endParaRPr/>
          </a:p>
          <a:p>
            <a:pPr marL="0" lvl="0" indent="0" algn="l" rtl="0">
              <a:lnSpc>
                <a:spcPct val="90000"/>
              </a:lnSpc>
              <a:spcBef>
                <a:spcPts val="1000"/>
              </a:spcBef>
              <a:spcAft>
                <a:spcPts val="0"/>
              </a:spcAft>
              <a:buClr>
                <a:schemeClr val="dk1"/>
              </a:buClr>
              <a:buSzPts val="1400"/>
              <a:buFont typeface="Arial"/>
              <a:buNone/>
            </a:pPr>
            <a:r>
              <a:rPr lang="en-US" sz="1400"/>
              <a:t>Nonprofit corporations are organized to do charity, education, religious, literary, or scientific work. Because their work benefits the public, nonprofits can receive tax-exempt status, meaning they don't pay state or federal income taxes on any profits it makes.</a:t>
            </a:r>
            <a:endParaRPr/>
          </a:p>
        </p:txBody>
      </p:sp>
      <p:pic>
        <p:nvPicPr>
          <p:cNvPr id="288" name="Google Shape;288;p32" descr="brown and white high rise building"/>
          <p:cNvPicPr preferRelativeResize="0"/>
          <p:nvPr/>
        </p:nvPicPr>
        <p:blipFill rotWithShape="1">
          <a:blip r:embed="rId3">
            <a:alphaModFix/>
          </a:blip>
          <a:srcRect/>
          <a:stretch/>
        </p:blipFill>
        <p:spPr>
          <a:xfrm>
            <a:off x="0" y="0"/>
            <a:ext cx="3957638"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3"/>
          <p:cNvSpPr/>
          <p:nvPr/>
        </p:nvSpPr>
        <p:spPr>
          <a:xfrm>
            <a:off x="6829425" y="6261100"/>
            <a:ext cx="4638675"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294" name="Google Shape;294;p33"/>
          <p:cNvSpPr txBox="1">
            <a:spLocks noGrp="1"/>
          </p:cNvSpPr>
          <p:nvPr>
            <p:ph type="title" idx="4294967295"/>
          </p:nvPr>
        </p:nvSpPr>
        <p:spPr>
          <a:xfrm>
            <a:off x="4097338" y="400050"/>
            <a:ext cx="725646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Calibri"/>
              <a:buNone/>
            </a:pPr>
            <a:r>
              <a:rPr lang="en-US">
                <a:solidFill>
                  <a:srgbClr val="0E6472"/>
                </a:solidFill>
                <a:latin typeface="Calibri"/>
                <a:ea typeface="Calibri"/>
                <a:cs typeface="Calibri"/>
                <a:sym typeface="Calibri"/>
              </a:rPr>
              <a:t>Cooperative</a:t>
            </a:r>
            <a:endParaRPr>
              <a:solidFill>
                <a:srgbClr val="0E6472"/>
              </a:solidFill>
              <a:latin typeface="Calibri"/>
              <a:ea typeface="Calibri"/>
              <a:cs typeface="Calibri"/>
              <a:sym typeface="Calibri"/>
            </a:endParaRPr>
          </a:p>
        </p:txBody>
      </p:sp>
      <p:sp>
        <p:nvSpPr>
          <p:cNvPr id="295" name="Google Shape;295;p33"/>
          <p:cNvSpPr txBox="1">
            <a:spLocks noGrp="1"/>
          </p:cNvSpPr>
          <p:nvPr>
            <p:ph type="body" idx="4294967295"/>
          </p:nvPr>
        </p:nvSpPr>
        <p:spPr>
          <a:xfrm>
            <a:off x="4097338" y="1978025"/>
            <a:ext cx="7256462" cy="3884613"/>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800"/>
              <a:buFont typeface="Arial"/>
              <a:buNone/>
            </a:pPr>
            <a:r>
              <a:rPr lang="en-US" sz="1800"/>
              <a:t>A cooperative is a business or organization owned by and operated for the benefit of those using its services. Profits and earnings generated by the cooperative are distributed among the members, also known as user-owners. Typically, an elected board of directors and officers run the cooperative while regular members have voting power to control the direction of the cooperative. Members can become part of the cooperative by purchasing shares, though the amount of shares they hold does not affect the weight of their vote. </a:t>
            </a:r>
            <a:endParaRPr/>
          </a:p>
        </p:txBody>
      </p:sp>
      <p:pic>
        <p:nvPicPr>
          <p:cNvPr id="296" name="Google Shape;296;p33" descr="green plant in black pot"/>
          <p:cNvPicPr preferRelativeResize="0"/>
          <p:nvPr/>
        </p:nvPicPr>
        <p:blipFill rotWithShape="1">
          <a:blip r:embed="rId3">
            <a:alphaModFix/>
          </a:blip>
          <a:srcRect/>
          <a:stretch/>
        </p:blipFill>
        <p:spPr>
          <a:xfrm>
            <a:off x="0" y="0"/>
            <a:ext cx="3978275"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4"/>
          <p:cNvSpPr/>
          <p:nvPr/>
        </p:nvSpPr>
        <p:spPr>
          <a:xfrm>
            <a:off x="0" y="0"/>
            <a:ext cx="9604375" cy="6858000"/>
          </a:xfrm>
          <a:prstGeom prst="homePlate">
            <a:avLst>
              <a:gd name="adj" fmla="val 50000"/>
            </a:avLst>
          </a:prstGeom>
          <a:solidFill>
            <a:srgbClr val="0E647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302" name="Google Shape;302;p34"/>
          <p:cNvSpPr/>
          <p:nvPr/>
        </p:nvSpPr>
        <p:spPr>
          <a:xfrm>
            <a:off x="812800" y="6261100"/>
            <a:ext cx="4664075"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Oswald"/>
              <a:buNone/>
            </a:pPr>
            <a:r>
              <a:rPr lang="en-US" sz="2000">
                <a:solidFill>
                  <a:schemeClr val="lt1"/>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303" name="Google Shape;303;p34"/>
          <p:cNvSpPr txBox="1">
            <a:spLocks noGrp="1"/>
          </p:cNvSpPr>
          <p:nvPr>
            <p:ph type="title"/>
          </p:nvPr>
        </p:nvSpPr>
        <p:spPr>
          <a:xfrm>
            <a:off x="838200" y="442913"/>
            <a:ext cx="5476875"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Open Sans Light"/>
              <a:buNone/>
            </a:pPr>
            <a:r>
              <a:rPr lang="en-US">
                <a:solidFill>
                  <a:schemeClr val="lt1"/>
                </a:solidFill>
                <a:latin typeface="Open Sans Light"/>
                <a:ea typeface="Open Sans Light"/>
                <a:cs typeface="Open Sans Light"/>
                <a:sym typeface="Open Sans Light"/>
              </a:rPr>
              <a:t>Taxes</a:t>
            </a:r>
            <a:endParaRPr>
              <a:solidFill>
                <a:schemeClr val="lt1"/>
              </a:solidFill>
            </a:endParaRPr>
          </a:p>
        </p:txBody>
      </p:sp>
      <p:sp>
        <p:nvSpPr>
          <p:cNvPr id="304" name="Google Shape;304;p34"/>
          <p:cNvSpPr txBox="1">
            <a:spLocks noGrp="1"/>
          </p:cNvSpPr>
          <p:nvPr>
            <p:ph type="body" idx="1"/>
          </p:nvPr>
        </p:nvSpPr>
        <p:spPr>
          <a:xfrm>
            <a:off x="838200" y="2020888"/>
            <a:ext cx="5740400" cy="380523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lt1"/>
              </a:buClr>
              <a:buSzPts val="1600"/>
              <a:buFont typeface="Arial"/>
              <a:buNone/>
            </a:pPr>
            <a:r>
              <a:rPr lang="en-US" sz="1600">
                <a:solidFill>
                  <a:schemeClr val="lt1"/>
                </a:solidFill>
                <a:latin typeface="Oswald Light"/>
                <a:ea typeface="Oswald Light"/>
                <a:cs typeface="Oswald Light"/>
                <a:sym typeface="Oswald Light"/>
              </a:rPr>
              <a:t>The business structure you set up will determine what type of taxes and how you pay those taxes. </a:t>
            </a:r>
            <a:endParaRPr/>
          </a:p>
          <a:p>
            <a:pPr marL="0" lvl="0" indent="0" algn="l" rtl="0">
              <a:lnSpc>
                <a:spcPct val="150000"/>
              </a:lnSpc>
              <a:spcBef>
                <a:spcPts val="1000"/>
              </a:spcBef>
              <a:spcAft>
                <a:spcPts val="0"/>
              </a:spcAft>
              <a:buClr>
                <a:schemeClr val="lt1"/>
              </a:buClr>
              <a:buSzPts val="1600"/>
              <a:buFont typeface="Arial"/>
              <a:buNone/>
            </a:pPr>
            <a:r>
              <a:rPr lang="en-US" sz="1600">
                <a:solidFill>
                  <a:schemeClr val="lt1"/>
                </a:solidFill>
                <a:latin typeface="Oswald Light"/>
                <a:ea typeface="Oswald Light"/>
                <a:cs typeface="Oswald Light"/>
                <a:sym typeface="Oswald Light"/>
              </a:rPr>
              <a:t>There are five general areas of tax that most businesses will pay. </a:t>
            </a:r>
            <a:endParaRPr/>
          </a:p>
        </p:txBody>
      </p:sp>
      <p:sp>
        <p:nvSpPr>
          <p:cNvPr id="305" name="Google Shape;305;p34"/>
          <p:cNvSpPr txBox="1"/>
          <p:nvPr/>
        </p:nvSpPr>
        <p:spPr>
          <a:xfrm>
            <a:off x="863600" y="4260850"/>
            <a:ext cx="5508625" cy="1444625"/>
          </a:xfrm>
          <a:prstGeom prst="rect">
            <a:avLst/>
          </a:prstGeom>
          <a:solidFill>
            <a:srgbClr val="F7901D"/>
          </a:solidFill>
          <a:ln>
            <a:noFill/>
          </a:ln>
        </p:spPr>
        <p:txBody>
          <a:bodyPr spcFirstLastPara="1" wrap="square" lIns="182875" tIns="182875" rIns="182875" bIns="182875" anchor="ctr" anchorCtr="0">
            <a:noAutofit/>
          </a:bodyPr>
          <a:lstStyle/>
          <a:p>
            <a:pPr marL="342900" marR="0" lvl="0" indent="-34290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"Taxation is the price which civilized communities pay for the opportunity of remaining civilized.“</a:t>
            </a:r>
            <a:endParaRPr sz="18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                                             - </a:t>
            </a:r>
            <a:r>
              <a:rPr lang="en-US" sz="1800" i="1">
                <a:solidFill>
                  <a:schemeClr val="dk1"/>
                </a:solidFill>
                <a:latin typeface="Arial"/>
                <a:ea typeface="Arial"/>
                <a:cs typeface="Arial"/>
                <a:sym typeface="Arial"/>
              </a:rPr>
              <a:t>Albert Bushnell Hart</a:t>
            </a:r>
            <a:endParaRPr sz="18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400"/>
              <a:buFont typeface="Arial"/>
              <a:buNone/>
            </a:pPr>
            <a:endParaRPr sz="1400">
              <a:solidFill>
                <a:schemeClr val="lt1"/>
              </a:solidFill>
              <a:latin typeface="Oswald Light"/>
              <a:ea typeface="Oswald Light"/>
              <a:cs typeface="Oswald Light"/>
              <a:sym typeface="Oswald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5"/>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311" name="Google Shape;311;p35"/>
          <p:cNvSpPr txBox="1">
            <a:spLocks noGrp="1"/>
          </p:cNvSpPr>
          <p:nvPr>
            <p:ph type="title" idx="4294967295"/>
          </p:nvPr>
        </p:nvSpPr>
        <p:spPr>
          <a:xfrm>
            <a:off x="561975" y="4014788"/>
            <a:ext cx="4327525" cy="1535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000"/>
              <a:buFont typeface="Calibri"/>
              <a:buNone/>
            </a:pPr>
            <a:r>
              <a:rPr lang="en-US" sz="4000">
                <a:solidFill>
                  <a:srgbClr val="0E6472"/>
                </a:solidFill>
                <a:latin typeface="Calibri"/>
                <a:ea typeface="Calibri"/>
                <a:cs typeface="Calibri"/>
                <a:sym typeface="Calibri"/>
              </a:rPr>
              <a:t>Income Tax</a:t>
            </a:r>
            <a:endParaRPr sz="4000">
              <a:solidFill>
                <a:srgbClr val="0E6472"/>
              </a:solidFill>
              <a:latin typeface="Calibri"/>
              <a:ea typeface="Calibri"/>
              <a:cs typeface="Calibri"/>
              <a:sym typeface="Calibri"/>
            </a:endParaRPr>
          </a:p>
        </p:txBody>
      </p:sp>
      <p:sp>
        <p:nvSpPr>
          <p:cNvPr id="312" name="Google Shape;312;p35"/>
          <p:cNvSpPr txBox="1">
            <a:spLocks noGrp="1"/>
          </p:cNvSpPr>
          <p:nvPr>
            <p:ph type="body" idx="4294967295"/>
          </p:nvPr>
        </p:nvSpPr>
        <p:spPr>
          <a:xfrm>
            <a:off x="5076825" y="3998913"/>
            <a:ext cx="6469063" cy="22463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Char char="•"/>
            </a:pPr>
            <a:r>
              <a:rPr lang="en-US" sz="1400"/>
              <a:t>All businesses except partnerships must file an annual income tax return. Partnerships file an information return. The form you use depends on how your business is organized. </a:t>
            </a:r>
            <a:endParaRPr/>
          </a:p>
          <a:p>
            <a:pPr marL="0" lvl="0" indent="0" algn="l" rtl="0">
              <a:lnSpc>
                <a:spcPct val="90000"/>
              </a:lnSpc>
              <a:spcBef>
                <a:spcPts val="1000"/>
              </a:spcBef>
              <a:spcAft>
                <a:spcPts val="0"/>
              </a:spcAft>
              <a:buClr>
                <a:schemeClr val="dk1"/>
              </a:buClr>
              <a:buSzPts val="1400"/>
              <a:buChar char="•"/>
            </a:pPr>
            <a:r>
              <a:rPr lang="en-US" sz="1400"/>
              <a:t>The federal income tax is a pay-as-you-go tax. You must pay the tax as you earn or receive income during the year. An employee usually has income tax withheld from his or her pay. If you do not pay your tax through withholding, or do not pay enough tax that way, you might have to pay estimated tax. If you are not required to make estimated tax payments, you may pay any tax due when you file your return. </a:t>
            </a:r>
            <a:endParaRPr/>
          </a:p>
        </p:txBody>
      </p:sp>
      <p:pic>
        <p:nvPicPr>
          <p:cNvPr id="313" name="Google Shape;313;p35" descr="focus photography of person counting dollar banknotes"/>
          <p:cNvPicPr preferRelativeResize="0"/>
          <p:nvPr/>
        </p:nvPicPr>
        <p:blipFill rotWithShape="1">
          <a:blip r:embed="rId3">
            <a:alphaModFix/>
          </a:blip>
          <a:srcRect/>
          <a:stretch/>
        </p:blipFill>
        <p:spPr>
          <a:xfrm>
            <a:off x="0" y="0"/>
            <a:ext cx="5627688" cy="37544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6"/>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319" name="Google Shape;319;p36"/>
          <p:cNvSpPr txBox="1">
            <a:spLocks noGrp="1"/>
          </p:cNvSpPr>
          <p:nvPr>
            <p:ph type="title" idx="4294967295"/>
          </p:nvPr>
        </p:nvSpPr>
        <p:spPr>
          <a:xfrm>
            <a:off x="561975" y="4014788"/>
            <a:ext cx="4327525" cy="1535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Calibri"/>
              <a:buNone/>
            </a:pPr>
            <a:r>
              <a:rPr lang="en-US">
                <a:solidFill>
                  <a:srgbClr val="0E6472"/>
                </a:solidFill>
              </a:rPr>
              <a:t>Self-Employment Tax</a:t>
            </a:r>
            <a:endParaRPr/>
          </a:p>
        </p:txBody>
      </p:sp>
      <p:sp>
        <p:nvSpPr>
          <p:cNvPr id="320" name="Google Shape;320;p36"/>
          <p:cNvSpPr txBox="1">
            <a:spLocks noGrp="1"/>
          </p:cNvSpPr>
          <p:nvPr>
            <p:ph type="body" idx="4294967295"/>
          </p:nvPr>
        </p:nvSpPr>
        <p:spPr>
          <a:xfrm>
            <a:off x="5076825" y="3998913"/>
            <a:ext cx="6469063" cy="2246312"/>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600"/>
              <a:buFont typeface="Arial"/>
              <a:buNone/>
            </a:pPr>
            <a:r>
              <a:rPr lang="en-US" sz="1600"/>
              <a:t>Self-employment tax (SE tax) is a social security and Medicare tax primarily for individuals who work for themselves. Your payments of SE tax contribute to your coverage under the social security system. Social security coverage provides you with retirement benefits, disability benefits, survivor benefits, and hospital insurance (Medicare) benefits. </a:t>
            </a:r>
            <a:endParaRPr/>
          </a:p>
        </p:txBody>
      </p:sp>
      <p:pic>
        <p:nvPicPr>
          <p:cNvPr id="321" name="Google Shape;321;p36" descr="woman in black hoodie looking to the right"/>
          <p:cNvPicPr preferRelativeResize="0"/>
          <p:nvPr/>
        </p:nvPicPr>
        <p:blipFill rotWithShape="1">
          <a:blip r:embed="rId3">
            <a:alphaModFix/>
          </a:blip>
          <a:srcRect/>
          <a:stretch/>
        </p:blipFill>
        <p:spPr>
          <a:xfrm>
            <a:off x="0" y="0"/>
            <a:ext cx="2759075" cy="4165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7"/>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327" name="Google Shape;327;p37"/>
          <p:cNvSpPr txBox="1">
            <a:spLocks noGrp="1"/>
          </p:cNvSpPr>
          <p:nvPr>
            <p:ph type="title" idx="4294967295"/>
          </p:nvPr>
        </p:nvSpPr>
        <p:spPr>
          <a:xfrm>
            <a:off x="561975" y="4014788"/>
            <a:ext cx="4327525" cy="1535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Calibri"/>
              <a:buNone/>
            </a:pPr>
            <a:r>
              <a:rPr lang="en-US">
                <a:solidFill>
                  <a:srgbClr val="0E6472"/>
                </a:solidFill>
              </a:rPr>
              <a:t>Employment Taxes</a:t>
            </a:r>
            <a:endParaRPr/>
          </a:p>
        </p:txBody>
      </p:sp>
      <p:sp>
        <p:nvSpPr>
          <p:cNvPr id="328" name="Google Shape;328;p37"/>
          <p:cNvSpPr txBox="1">
            <a:spLocks noGrp="1"/>
          </p:cNvSpPr>
          <p:nvPr>
            <p:ph type="body" idx="4294967295"/>
          </p:nvPr>
        </p:nvSpPr>
        <p:spPr>
          <a:xfrm>
            <a:off x="5076825" y="3998913"/>
            <a:ext cx="6469063" cy="22463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Char char="•"/>
            </a:pPr>
            <a:r>
              <a:rPr lang="en-US" sz="1400"/>
              <a:t>When you have employees, you as the employer have certain employment tax responsibilities that you must pay and forms you must file. Employment taxes include the following:</a:t>
            </a:r>
            <a:endParaRPr/>
          </a:p>
          <a:p>
            <a:pPr marL="0" lvl="0" indent="0" algn="l" rtl="0">
              <a:lnSpc>
                <a:spcPct val="90000"/>
              </a:lnSpc>
              <a:spcBef>
                <a:spcPts val="1000"/>
              </a:spcBef>
              <a:spcAft>
                <a:spcPts val="0"/>
              </a:spcAft>
              <a:buClr>
                <a:schemeClr val="dk1"/>
              </a:buClr>
              <a:buSzPts val="1400"/>
              <a:buChar char="•"/>
            </a:pPr>
            <a:r>
              <a:rPr lang="en-US" sz="1400"/>
              <a:t>Social security and Medicare taxes</a:t>
            </a:r>
            <a:endParaRPr/>
          </a:p>
          <a:p>
            <a:pPr marL="0" lvl="0" indent="0" algn="l" rtl="0">
              <a:lnSpc>
                <a:spcPct val="90000"/>
              </a:lnSpc>
              <a:spcBef>
                <a:spcPts val="1000"/>
              </a:spcBef>
              <a:spcAft>
                <a:spcPts val="0"/>
              </a:spcAft>
              <a:buClr>
                <a:schemeClr val="dk1"/>
              </a:buClr>
              <a:buSzPts val="1400"/>
              <a:buChar char="•"/>
            </a:pPr>
            <a:r>
              <a:rPr lang="en-US" sz="1400"/>
              <a:t>Federal income tax withholding</a:t>
            </a:r>
            <a:endParaRPr/>
          </a:p>
          <a:p>
            <a:pPr marL="0" lvl="0" indent="0" algn="l" rtl="0">
              <a:lnSpc>
                <a:spcPct val="90000"/>
              </a:lnSpc>
              <a:spcBef>
                <a:spcPts val="1000"/>
              </a:spcBef>
              <a:spcAft>
                <a:spcPts val="0"/>
              </a:spcAft>
              <a:buClr>
                <a:schemeClr val="dk1"/>
              </a:buClr>
              <a:buSzPts val="1400"/>
              <a:buChar char="•"/>
            </a:pPr>
            <a:r>
              <a:rPr lang="en-US" sz="1400"/>
              <a:t>Federal unemployment (FUTA) tax</a:t>
            </a:r>
            <a:endParaRPr/>
          </a:p>
          <a:p>
            <a:pPr marL="0" lvl="0" indent="0" algn="l" rtl="0">
              <a:lnSpc>
                <a:spcPct val="150000"/>
              </a:lnSpc>
              <a:spcBef>
                <a:spcPts val="1000"/>
              </a:spcBef>
              <a:spcAft>
                <a:spcPts val="0"/>
              </a:spcAft>
              <a:buClr>
                <a:schemeClr val="dk1"/>
              </a:buClr>
              <a:buSzPts val="1400"/>
              <a:buFont typeface="Arial"/>
              <a:buNone/>
            </a:pPr>
            <a:endParaRPr sz="1400">
              <a:latin typeface="Oswald Light"/>
              <a:ea typeface="Oswald Light"/>
              <a:cs typeface="Oswald Light"/>
              <a:sym typeface="Oswald Light"/>
            </a:endParaRPr>
          </a:p>
        </p:txBody>
      </p:sp>
      <p:pic>
        <p:nvPicPr>
          <p:cNvPr id="329" name="Google Shape;329;p37" descr="people using smartphone"/>
          <p:cNvPicPr preferRelativeResize="0"/>
          <p:nvPr/>
        </p:nvPicPr>
        <p:blipFill rotWithShape="1">
          <a:blip r:embed="rId3">
            <a:alphaModFix/>
          </a:blip>
          <a:srcRect/>
          <a:stretch/>
        </p:blipFill>
        <p:spPr>
          <a:xfrm>
            <a:off x="0" y="0"/>
            <a:ext cx="5686425" cy="379253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8"/>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335" name="Google Shape;335;p38"/>
          <p:cNvSpPr txBox="1">
            <a:spLocks noGrp="1"/>
          </p:cNvSpPr>
          <p:nvPr>
            <p:ph type="title" idx="4294967295"/>
          </p:nvPr>
        </p:nvSpPr>
        <p:spPr>
          <a:xfrm>
            <a:off x="561975" y="4014788"/>
            <a:ext cx="4327525" cy="1535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Calibri"/>
              <a:buNone/>
            </a:pPr>
            <a:r>
              <a:rPr lang="en-US">
                <a:solidFill>
                  <a:srgbClr val="0E6472"/>
                </a:solidFill>
              </a:rPr>
              <a:t>Excise Tax</a:t>
            </a:r>
            <a:endParaRPr/>
          </a:p>
        </p:txBody>
      </p:sp>
      <p:sp>
        <p:nvSpPr>
          <p:cNvPr id="336" name="Google Shape;336;p38"/>
          <p:cNvSpPr txBox="1">
            <a:spLocks noGrp="1"/>
          </p:cNvSpPr>
          <p:nvPr>
            <p:ph type="body" idx="4294967295"/>
          </p:nvPr>
        </p:nvSpPr>
        <p:spPr>
          <a:xfrm>
            <a:off x="4889500" y="3400425"/>
            <a:ext cx="6656388" cy="2844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800"/>
              <a:buFont typeface="Arial"/>
              <a:buNone/>
            </a:pPr>
            <a:r>
              <a:rPr lang="en-US" sz="1800"/>
              <a:t>An excise tax is a tax imposed on a specific good or activity. Excise taxes are commonly levied on cigarettes, alcoholic beverages, soda, gasoline, insurance premiums, amusement activities, enviornmental impacts, some transportation and betting, </a:t>
            </a:r>
            <a:endParaRPr/>
          </a:p>
        </p:txBody>
      </p:sp>
      <p:pic>
        <p:nvPicPr>
          <p:cNvPr id="337" name="Google Shape;337;p38" descr="black ceramic mug beside white printer paper"/>
          <p:cNvPicPr preferRelativeResize="0"/>
          <p:nvPr/>
        </p:nvPicPr>
        <p:blipFill rotWithShape="1">
          <a:blip r:embed="rId3">
            <a:alphaModFix/>
          </a:blip>
          <a:srcRect/>
          <a:stretch/>
        </p:blipFill>
        <p:spPr>
          <a:xfrm>
            <a:off x="0" y="0"/>
            <a:ext cx="2892425" cy="43386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9"/>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343" name="Google Shape;343;p39"/>
          <p:cNvSpPr txBox="1">
            <a:spLocks noGrp="1"/>
          </p:cNvSpPr>
          <p:nvPr>
            <p:ph type="title" idx="4294967295"/>
          </p:nvPr>
        </p:nvSpPr>
        <p:spPr>
          <a:xfrm>
            <a:off x="917575" y="573088"/>
            <a:ext cx="50800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Licenses and</a:t>
            </a:r>
            <a:br>
              <a:rPr lang="en-US">
                <a:solidFill>
                  <a:srgbClr val="0E6472"/>
                </a:solidFill>
                <a:latin typeface="Open Sans Light"/>
                <a:ea typeface="Open Sans Light"/>
                <a:cs typeface="Open Sans Light"/>
                <a:sym typeface="Open Sans Light"/>
              </a:rPr>
            </a:br>
            <a:r>
              <a:rPr lang="en-US">
                <a:solidFill>
                  <a:srgbClr val="0E6472"/>
                </a:solidFill>
                <a:latin typeface="Open Sans Light"/>
                <a:ea typeface="Open Sans Light"/>
                <a:cs typeface="Open Sans Light"/>
                <a:sym typeface="Open Sans Light"/>
              </a:rPr>
              <a:t>Permits</a:t>
            </a:r>
            <a:endParaRPr>
              <a:solidFill>
                <a:srgbClr val="0E6472"/>
              </a:solidFill>
            </a:endParaRPr>
          </a:p>
        </p:txBody>
      </p:sp>
      <p:sp>
        <p:nvSpPr>
          <p:cNvPr id="344" name="Google Shape;344;p39"/>
          <p:cNvSpPr txBox="1">
            <a:spLocks noGrp="1"/>
          </p:cNvSpPr>
          <p:nvPr>
            <p:ph type="body" idx="4294967295"/>
          </p:nvPr>
        </p:nvSpPr>
        <p:spPr>
          <a:xfrm>
            <a:off x="917575" y="2338388"/>
            <a:ext cx="5080000" cy="35242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600"/>
              <a:buFont typeface="Arial"/>
              <a:buNone/>
            </a:pPr>
            <a:r>
              <a:rPr lang="en-US" sz="1600">
                <a:latin typeface="Oswald Light"/>
                <a:ea typeface="Oswald Light"/>
                <a:cs typeface="Oswald Light"/>
                <a:sym typeface="Oswald Light"/>
              </a:rPr>
              <a:t>Need a Permit or License? </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All businesses in Mendocino County, whether in the city limits or unincorporated areas will need licenses to operate in their region, industry and with the public depending on what you are doing and how you are doing it. </a:t>
            </a:r>
            <a:endParaRPr/>
          </a:p>
        </p:txBody>
      </p:sp>
      <p:sp>
        <p:nvSpPr>
          <p:cNvPr id="345" name="Google Shape;345;p39"/>
          <p:cNvSpPr/>
          <p:nvPr/>
        </p:nvSpPr>
        <p:spPr>
          <a:xfrm>
            <a:off x="6624555" y="3217173"/>
            <a:ext cx="2118313" cy="2115176"/>
          </a:xfrm>
          <a:prstGeom prst="rect">
            <a:avLst/>
          </a:prstGeom>
          <a:blipFill rotWithShape="1">
            <a:blip r:embed="rId3">
              <a:alphaModFix/>
            </a:blip>
            <a:stretch>
              <a:fillRect l="-3245" t="-947" r="-3244" b="-94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346" name="Google Shape;346;p39" descr="delivery-vans-in-a-row-express-delivery-and-shipment-service-concept-picture-id1304683107?b=1&amp;k=20&amp;m=1304683107&amp;s=170667a&amp;w=0&amp;h=SniTL9nyOzs81RSFkZXowE8K1RdX6B0EvTAwZikPh0w="/>
          <p:cNvPicPr preferRelativeResize="0"/>
          <p:nvPr/>
        </p:nvPicPr>
        <p:blipFill rotWithShape="1">
          <a:blip r:embed="rId4">
            <a:alphaModFix/>
          </a:blip>
          <a:srcRect/>
          <a:stretch/>
        </p:blipFill>
        <p:spPr>
          <a:xfrm>
            <a:off x="4819650" y="463550"/>
            <a:ext cx="3927475" cy="1966913"/>
          </a:xfrm>
          <a:prstGeom prst="rect">
            <a:avLst/>
          </a:prstGeom>
          <a:noFill/>
          <a:ln>
            <a:noFill/>
          </a:ln>
        </p:spPr>
      </p:pic>
      <p:pic>
        <p:nvPicPr>
          <p:cNvPr id="347" name="Google Shape;347;p39" descr="gourmet-chef-cooking-in-a-commercial-kitchen-picture-id866699668?b=1&amp;k=20&amp;m=866699668&amp;s=170667a&amp;w=0&amp;h=yTgInh3AkI4mncMCJ9WYd0h3shy0g0p2R7QVo7O2PgI="/>
          <p:cNvPicPr preferRelativeResize="0"/>
          <p:nvPr/>
        </p:nvPicPr>
        <p:blipFill rotWithShape="1">
          <a:blip r:embed="rId5">
            <a:alphaModFix/>
          </a:blip>
          <a:srcRect/>
          <a:stretch/>
        </p:blipFill>
        <p:spPr>
          <a:xfrm>
            <a:off x="9045575" y="468313"/>
            <a:ext cx="2532063" cy="2032000"/>
          </a:xfrm>
          <a:prstGeom prst="rect">
            <a:avLst/>
          </a:prstGeom>
          <a:noFill/>
          <a:ln>
            <a:noFill/>
          </a:ln>
        </p:spPr>
      </p:pic>
      <p:pic>
        <p:nvPicPr>
          <p:cNvPr id="348" name="Google Shape;348;p39" descr="clear glass jar lot on shelf"/>
          <p:cNvPicPr preferRelativeResize="0"/>
          <p:nvPr/>
        </p:nvPicPr>
        <p:blipFill rotWithShape="1">
          <a:blip r:embed="rId6">
            <a:alphaModFix/>
          </a:blip>
          <a:srcRect/>
          <a:stretch/>
        </p:blipFill>
        <p:spPr>
          <a:xfrm>
            <a:off x="5916613" y="3143250"/>
            <a:ext cx="3294062" cy="2197100"/>
          </a:xfrm>
          <a:prstGeom prst="rect">
            <a:avLst/>
          </a:prstGeom>
          <a:noFill/>
          <a:ln>
            <a:noFill/>
          </a:ln>
        </p:spPr>
      </p:pic>
      <p:pic>
        <p:nvPicPr>
          <p:cNvPr id="349" name="Google Shape;349;p39" descr="adult golden retriever taking a bath"/>
          <p:cNvPicPr preferRelativeResize="0"/>
          <p:nvPr/>
        </p:nvPicPr>
        <p:blipFill rotWithShape="1">
          <a:blip r:embed="rId7">
            <a:alphaModFix/>
          </a:blip>
          <a:srcRect/>
          <a:stretch/>
        </p:blipFill>
        <p:spPr>
          <a:xfrm>
            <a:off x="9345613" y="3406775"/>
            <a:ext cx="2652712" cy="1768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0"/>
          <p:cNvSpPr/>
          <p:nvPr/>
        </p:nvSpPr>
        <p:spPr>
          <a:xfrm>
            <a:off x="6829425" y="6261100"/>
            <a:ext cx="4638675"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355" name="Google Shape;355;p40"/>
          <p:cNvSpPr txBox="1">
            <a:spLocks noGrp="1"/>
          </p:cNvSpPr>
          <p:nvPr>
            <p:ph type="title" idx="4294967295"/>
          </p:nvPr>
        </p:nvSpPr>
        <p:spPr>
          <a:xfrm>
            <a:off x="4097338" y="400050"/>
            <a:ext cx="725646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What Do I Need for Mendocino?</a:t>
            </a:r>
            <a:endParaRPr>
              <a:solidFill>
                <a:srgbClr val="0E6472"/>
              </a:solidFill>
            </a:endParaRPr>
          </a:p>
        </p:txBody>
      </p:sp>
      <p:sp>
        <p:nvSpPr>
          <p:cNvPr id="356" name="Google Shape;356;p40"/>
          <p:cNvSpPr txBox="1">
            <a:spLocks noGrp="1"/>
          </p:cNvSpPr>
          <p:nvPr>
            <p:ph type="body" idx="4294967295"/>
          </p:nvPr>
        </p:nvSpPr>
        <p:spPr>
          <a:xfrm>
            <a:off x="4097338" y="1725613"/>
            <a:ext cx="2147887" cy="463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Font typeface="Arial"/>
              <a:buNone/>
            </a:pPr>
            <a:r>
              <a:rPr lang="en-US" sz="1400" b="1"/>
              <a:t> </a:t>
            </a:r>
            <a:r>
              <a:rPr lang="en-US" sz="1200" b="1"/>
              <a:t>Treasurer Tax - Collector</a:t>
            </a:r>
            <a:endParaRPr sz="1200"/>
          </a:p>
          <a:p>
            <a:pPr marL="0" lvl="0" indent="0" algn="l" rtl="0">
              <a:lnSpc>
                <a:spcPct val="90000"/>
              </a:lnSpc>
              <a:spcBef>
                <a:spcPts val="1000"/>
              </a:spcBef>
              <a:spcAft>
                <a:spcPts val="0"/>
              </a:spcAft>
              <a:buClr>
                <a:schemeClr val="dk1"/>
              </a:buClr>
              <a:buSzPts val="1200"/>
              <a:buChar char="•"/>
            </a:pPr>
            <a:r>
              <a:rPr lang="en-US" sz="1200"/>
              <a:t>Business License</a:t>
            </a:r>
            <a:endParaRPr/>
          </a:p>
          <a:p>
            <a:pPr marL="0" lvl="0" indent="0" algn="l" rtl="0">
              <a:lnSpc>
                <a:spcPct val="90000"/>
              </a:lnSpc>
              <a:spcBef>
                <a:spcPts val="1000"/>
              </a:spcBef>
              <a:spcAft>
                <a:spcPts val="0"/>
              </a:spcAft>
              <a:buClr>
                <a:schemeClr val="dk1"/>
              </a:buClr>
              <a:buSzPts val="1200"/>
              <a:buChar char="•"/>
            </a:pPr>
            <a:r>
              <a:rPr lang="en-US" sz="1200"/>
              <a:t>TOT Registration</a:t>
            </a:r>
            <a:endParaRPr/>
          </a:p>
          <a:p>
            <a:pPr marL="0" lvl="0" indent="0" algn="l" rtl="0">
              <a:lnSpc>
                <a:spcPct val="90000"/>
              </a:lnSpc>
              <a:spcBef>
                <a:spcPts val="1000"/>
              </a:spcBef>
              <a:spcAft>
                <a:spcPts val="0"/>
              </a:spcAft>
              <a:buClr>
                <a:schemeClr val="dk1"/>
              </a:buClr>
              <a:buSzPts val="1200"/>
              <a:buFont typeface="Arial"/>
              <a:buNone/>
            </a:pPr>
            <a:r>
              <a:rPr lang="en-US" sz="1200" b="1"/>
              <a:t>Agriculture</a:t>
            </a:r>
            <a:endParaRPr/>
          </a:p>
          <a:p>
            <a:pPr marL="0" lvl="0" indent="0" algn="l" rtl="0">
              <a:lnSpc>
                <a:spcPct val="90000"/>
              </a:lnSpc>
              <a:spcBef>
                <a:spcPts val="1000"/>
              </a:spcBef>
              <a:spcAft>
                <a:spcPts val="0"/>
              </a:spcAft>
              <a:buClr>
                <a:schemeClr val="dk1"/>
              </a:buClr>
              <a:buSzPts val="1200"/>
              <a:buChar char="•"/>
            </a:pPr>
            <a:r>
              <a:rPr lang="en-US" sz="1200"/>
              <a:t>Device Registration</a:t>
            </a:r>
            <a:endParaRPr/>
          </a:p>
          <a:p>
            <a:pPr marL="0" lvl="0" indent="0" algn="l" rtl="0">
              <a:lnSpc>
                <a:spcPct val="90000"/>
              </a:lnSpc>
              <a:spcBef>
                <a:spcPts val="1000"/>
              </a:spcBef>
              <a:spcAft>
                <a:spcPts val="0"/>
              </a:spcAft>
              <a:buClr>
                <a:schemeClr val="dk1"/>
              </a:buClr>
              <a:buSzPts val="1200"/>
              <a:buChar char="•"/>
            </a:pPr>
            <a:r>
              <a:rPr lang="en-US" sz="1200"/>
              <a:t>Pesticide Use</a:t>
            </a:r>
            <a:endParaRPr/>
          </a:p>
          <a:p>
            <a:pPr marL="0" lvl="0" indent="0" algn="l" rtl="0">
              <a:lnSpc>
                <a:spcPct val="90000"/>
              </a:lnSpc>
              <a:spcBef>
                <a:spcPts val="1000"/>
              </a:spcBef>
              <a:spcAft>
                <a:spcPts val="0"/>
              </a:spcAft>
              <a:buClr>
                <a:schemeClr val="dk1"/>
              </a:buClr>
              <a:buSzPts val="1200"/>
              <a:buFont typeface="Arial"/>
              <a:buNone/>
            </a:pPr>
            <a:r>
              <a:rPr lang="en-US" sz="1200" b="1"/>
              <a:t>Planning and Building Services</a:t>
            </a:r>
            <a:endParaRPr/>
          </a:p>
          <a:p>
            <a:pPr marL="0" lvl="0" indent="0" algn="l" rtl="0">
              <a:lnSpc>
                <a:spcPct val="90000"/>
              </a:lnSpc>
              <a:spcBef>
                <a:spcPts val="1000"/>
              </a:spcBef>
              <a:spcAft>
                <a:spcPts val="0"/>
              </a:spcAft>
              <a:buClr>
                <a:schemeClr val="dk1"/>
              </a:buClr>
              <a:buSzPts val="1200"/>
              <a:buChar char="•"/>
            </a:pPr>
            <a:r>
              <a:rPr lang="en-US" sz="1200"/>
              <a:t>Use Permit</a:t>
            </a:r>
            <a:endParaRPr/>
          </a:p>
          <a:p>
            <a:pPr marL="0" lvl="0" indent="0" algn="l" rtl="0">
              <a:lnSpc>
                <a:spcPct val="90000"/>
              </a:lnSpc>
              <a:spcBef>
                <a:spcPts val="1000"/>
              </a:spcBef>
              <a:spcAft>
                <a:spcPts val="0"/>
              </a:spcAft>
              <a:buClr>
                <a:schemeClr val="dk1"/>
              </a:buClr>
              <a:buSzPts val="1200"/>
              <a:buChar char="•"/>
            </a:pPr>
            <a:r>
              <a:rPr lang="en-US" sz="1200"/>
              <a:t>Variance</a:t>
            </a:r>
            <a:endParaRPr/>
          </a:p>
          <a:p>
            <a:pPr marL="0" lvl="0" indent="0" algn="l" rtl="0">
              <a:lnSpc>
                <a:spcPct val="90000"/>
              </a:lnSpc>
              <a:spcBef>
                <a:spcPts val="1000"/>
              </a:spcBef>
              <a:spcAft>
                <a:spcPts val="0"/>
              </a:spcAft>
              <a:buClr>
                <a:schemeClr val="dk1"/>
              </a:buClr>
              <a:buSzPts val="1200"/>
              <a:buChar char="•"/>
            </a:pPr>
            <a:r>
              <a:rPr lang="en-US" sz="1200"/>
              <a:t>General Plan Amendment</a:t>
            </a:r>
            <a:endParaRPr/>
          </a:p>
          <a:p>
            <a:pPr marL="0" lvl="0" indent="0" algn="l" rtl="0">
              <a:lnSpc>
                <a:spcPct val="90000"/>
              </a:lnSpc>
              <a:spcBef>
                <a:spcPts val="1000"/>
              </a:spcBef>
              <a:spcAft>
                <a:spcPts val="0"/>
              </a:spcAft>
              <a:buClr>
                <a:schemeClr val="dk1"/>
              </a:buClr>
              <a:buSzPts val="1200"/>
              <a:buChar char="•"/>
            </a:pPr>
            <a:r>
              <a:rPr lang="en-US" sz="1200"/>
              <a:t>Building Permit</a:t>
            </a:r>
            <a:endParaRPr/>
          </a:p>
          <a:p>
            <a:pPr marL="0" lvl="0" indent="0" algn="l" rtl="0">
              <a:lnSpc>
                <a:spcPct val="90000"/>
              </a:lnSpc>
              <a:spcBef>
                <a:spcPts val="1000"/>
              </a:spcBef>
              <a:spcAft>
                <a:spcPts val="0"/>
              </a:spcAft>
              <a:buClr>
                <a:schemeClr val="dk1"/>
              </a:buClr>
              <a:buSzPts val="1200"/>
              <a:buChar char="•"/>
            </a:pPr>
            <a:r>
              <a:rPr lang="en-US" sz="1200"/>
              <a:t>Certificate of Compliance</a:t>
            </a:r>
            <a:endParaRPr/>
          </a:p>
          <a:p>
            <a:pPr marL="0" lvl="0" indent="0" algn="l" rtl="0">
              <a:lnSpc>
                <a:spcPct val="90000"/>
              </a:lnSpc>
              <a:spcBef>
                <a:spcPts val="1000"/>
              </a:spcBef>
              <a:spcAft>
                <a:spcPts val="0"/>
              </a:spcAft>
              <a:buClr>
                <a:schemeClr val="dk1"/>
              </a:buClr>
              <a:buSzPts val="1200"/>
              <a:buChar char="•"/>
            </a:pPr>
            <a:r>
              <a:rPr lang="en-US" sz="1200"/>
              <a:t>Coastal Development Permit</a:t>
            </a:r>
            <a:endParaRPr/>
          </a:p>
          <a:p>
            <a:pPr marL="0" lvl="0" indent="0" algn="l" rtl="0">
              <a:lnSpc>
                <a:spcPct val="90000"/>
              </a:lnSpc>
              <a:spcBef>
                <a:spcPts val="1000"/>
              </a:spcBef>
              <a:spcAft>
                <a:spcPts val="0"/>
              </a:spcAft>
              <a:buClr>
                <a:schemeClr val="dk1"/>
              </a:buClr>
              <a:buSzPts val="1200"/>
              <a:buChar char="•"/>
            </a:pPr>
            <a:r>
              <a:rPr lang="en-US" sz="1200"/>
              <a:t>Boundary Line Adjustment</a:t>
            </a:r>
            <a:endParaRPr/>
          </a:p>
          <a:p>
            <a:pPr marL="0" lvl="0" indent="0" algn="l" rtl="0">
              <a:lnSpc>
                <a:spcPct val="90000"/>
              </a:lnSpc>
              <a:spcBef>
                <a:spcPts val="1000"/>
              </a:spcBef>
              <a:spcAft>
                <a:spcPts val="0"/>
              </a:spcAft>
              <a:buClr>
                <a:schemeClr val="dk1"/>
              </a:buClr>
              <a:buSzPts val="1200"/>
              <a:buChar char="•"/>
            </a:pPr>
            <a:r>
              <a:rPr lang="en-US" sz="1200"/>
              <a:t>Subdivision</a:t>
            </a:r>
            <a:endParaRPr/>
          </a:p>
          <a:p>
            <a:pPr marL="0" lvl="0" indent="0" algn="l" rtl="0">
              <a:lnSpc>
                <a:spcPct val="90000"/>
              </a:lnSpc>
              <a:spcBef>
                <a:spcPts val="1000"/>
              </a:spcBef>
              <a:spcAft>
                <a:spcPts val="0"/>
              </a:spcAft>
              <a:buClr>
                <a:schemeClr val="dk1"/>
              </a:buClr>
              <a:buSzPts val="1200"/>
              <a:buFont typeface="Arial"/>
              <a:buNone/>
            </a:pPr>
            <a:br>
              <a:rPr lang="en-US" sz="1200"/>
            </a:br>
            <a:endParaRPr sz="1200"/>
          </a:p>
        </p:txBody>
      </p:sp>
      <p:sp>
        <p:nvSpPr>
          <p:cNvPr id="357" name="Google Shape;357;p40"/>
          <p:cNvSpPr txBox="1"/>
          <p:nvPr/>
        </p:nvSpPr>
        <p:spPr>
          <a:xfrm rot="5400000">
            <a:off x="8601076" y="3937001"/>
            <a:ext cx="4189412" cy="4587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58" name="Google Shape;358;p40"/>
          <p:cNvSpPr txBox="1"/>
          <p:nvPr/>
        </p:nvSpPr>
        <p:spPr>
          <a:xfrm>
            <a:off x="6245225" y="1725613"/>
            <a:ext cx="2992438" cy="46688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Environmental Health Consumer Protection:</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Facility Permit to Operate</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Community Event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Temporary Food Vendor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Swimming Pool/Spa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Body Art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Body Art Practitioner</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Cottage Food Permits</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Septic Tank Replacement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Water Well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UST Repair or Construction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UST Removal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Transportation</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Encroachment Permits</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Transportation Permits</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Street Closure Permits</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359" name="Google Shape;359;p40"/>
          <p:cNvSpPr txBox="1"/>
          <p:nvPr/>
        </p:nvSpPr>
        <p:spPr>
          <a:xfrm>
            <a:off x="9128125" y="1725613"/>
            <a:ext cx="2743200" cy="49450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Animal Care Services</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Pet License</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Marriage License</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Air Quality Management District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Burn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Renovation and Demolition Notification</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Grading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Diesel Engine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Mendocino County Sherriff</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ABC Permits</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Concealed Carry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Explosives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Itinerant Permit</a:t>
            </a:r>
            <a:endParaRPr sz="18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l" rtl="0">
              <a:spcBef>
                <a:spcPts val="90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0" marR="0" lvl="0" indent="0" algn="l" rtl="0">
              <a:spcBef>
                <a:spcPts val="90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360" name="Google Shape;360;p40" descr="gray and blue Open signage"/>
          <p:cNvPicPr preferRelativeResize="0"/>
          <p:nvPr/>
        </p:nvPicPr>
        <p:blipFill rotWithShape="1">
          <a:blip r:embed="rId3">
            <a:alphaModFix/>
          </a:blip>
          <a:srcRect/>
          <a:stretch/>
        </p:blipFill>
        <p:spPr>
          <a:xfrm>
            <a:off x="0" y="0"/>
            <a:ext cx="4097338"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1"/>
          <p:cNvSpPr/>
          <p:nvPr/>
        </p:nvSpPr>
        <p:spPr>
          <a:xfrm>
            <a:off x="0" y="3176588"/>
            <a:ext cx="12192000" cy="3681412"/>
          </a:xfrm>
          <a:prstGeom prst="rect">
            <a:avLst/>
          </a:prstGeom>
          <a:solidFill>
            <a:srgbClr val="0E647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366" name="Google Shape;366;p41"/>
          <p:cNvSpPr txBox="1">
            <a:spLocks noGrp="1"/>
          </p:cNvSpPr>
          <p:nvPr>
            <p:ph type="title" idx="4294967295"/>
          </p:nvPr>
        </p:nvSpPr>
        <p:spPr>
          <a:xfrm>
            <a:off x="484188" y="441325"/>
            <a:ext cx="1086961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State and Federal Licenses</a:t>
            </a:r>
            <a:endParaRPr/>
          </a:p>
        </p:txBody>
      </p:sp>
      <p:sp>
        <p:nvSpPr>
          <p:cNvPr id="367" name="Google Shape;367;p41"/>
          <p:cNvSpPr txBox="1">
            <a:spLocks noGrp="1"/>
          </p:cNvSpPr>
          <p:nvPr>
            <p:ph type="body" idx="4294967295"/>
          </p:nvPr>
        </p:nvSpPr>
        <p:spPr>
          <a:xfrm>
            <a:off x="484188" y="1531938"/>
            <a:ext cx="6311900" cy="1323975"/>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0"/>
              </a:spcBef>
              <a:spcAft>
                <a:spcPts val="0"/>
              </a:spcAft>
              <a:buClr>
                <a:schemeClr val="dk1"/>
              </a:buClr>
              <a:buSzPts val="1200"/>
              <a:buFont typeface="Arial"/>
              <a:buNone/>
            </a:pPr>
            <a:r>
              <a:rPr lang="en-US" sz="1200" i="1">
                <a:latin typeface="Oswald Light"/>
                <a:ea typeface="Oswald Light"/>
                <a:cs typeface="Oswald Light"/>
                <a:sym typeface="Oswald Light"/>
              </a:rPr>
              <a:t>According to former University of South Carolina Law Professor William Quirk's Law Review article, “Nature of a Business License Tax,” the foundation for the business license tax was laid when the General Assembly passed an act in 1872 to provide for a general license law.</a:t>
            </a:r>
            <a:endParaRPr/>
          </a:p>
        </p:txBody>
      </p:sp>
      <p:sp>
        <p:nvSpPr>
          <p:cNvPr id="368" name="Google Shape;368;p41"/>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lt1"/>
              </a:buClr>
              <a:buSzPts val="2000"/>
              <a:buFont typeface="Oswald"/>
              <a:buNone/>
            </a:pPr>
            <a:r>
              <a:rPr lang="en-US" sz="2000">
                <a:solidFill>
                  <a:schemeClr val="lt1"/>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369" name="Google Shape;369;p41"/>
          <p:cNvSpPr txBox="1"/>
          <p:nvPr/>
        </p:nvSpPr>
        <p:spPr>
          <a:xfrm>
            <a:off x="1601788" y="3683000"/>
            <a:ext cx="5194300" cy="1030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California</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Resellers Certificate: If you make three or more sales in a 12 month period.  </a:t>
            </a:r>
            <a:endParaRPr sz="1800">
              <a:solidFill>
                <a:schemeClr val="dk1"/>
              </a:solidFill>
              <a:latin typeface="Arial"/>
              <a:ea typeface="Arial"/>
              <a:cs typeface="Arial"/>
              <a:sym typeface="Arial"/>
            </a:endParaRPr>
          </a:p>
        </p:txBody>
      </p:sp>
      <p:sp>
        <p:nvSpPr>
          <p:cNvPr id="370" name="Google Shape;370;p41"/>
          <p:cNvSpPr/>
          <p:nvPr/>
        </p:nvSpPr>
        <p:spPr>
          <a:xfrm>
            <a:off x="904875" y="3648075"/>
            <a:ext cx="565150" cy="565150"/>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371" name="Google Shape;371;p41"/>
          <p:cNvSpPr txBox="1"/>
          <p:nvPr/>
        </p:nvSpPr>
        <p:spPr>
          <a:xfrm>
            <a:off x="1601788" y="4813300"/>
            <a:ext cx="5194300" cy="1031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Federal</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The federal government regulates advertising, labor, environmental impact, privacy and health and safety. Check to see if you need further licensees to operate if your business falls or is connected to one of these. </a:t>
            </a:r>
            <a:endParaRPr sz="1800">
              <a:solidFill>
                <a:schemeClr val="dk1"/>
              </a:solidFill>
              <a:latin typeface="Arial"/>
              <a:ea typeface="Arial"/>
              <a:cs typeface="Arial"/>
              <a:sym typeface="Arial"/>
            </a:endParaRPr>
          </a:p>
        </p:txBody>
      </p:sp>
      <p:sp>
        <p:nvSpPr>
          <p:cNvPr id="372" name="Google Shape;372;p41"/>
          <p:cNvSpPr/>
          <p:nvPr/>
        </p:nvSpPr>
        <p:spPr>
          <a:xfrm>
            <a:off x="904875" y="4779963"/>
            <a:ext cx="565150" cy="565150"/>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373" name="Google Shape;373;p41" descr="Users with solid fill"/>
          <p:cNvPicPr preferRelativeResize="0"/>
          <p:nvPr/>
        </p:nvPicPr>
        <p:blipFill rotWithShape="1">
          <a:blip r:embed="rId3">
            <a:alphaModFix/>
          </a:blip>
          <a:srcRect/>
          <a:stretch/>
        </p:blipFill>
        <p:spPr>
          <a:xfrm>
            <a:off x="949325" y="3700463"/>
            <a:ext cx="468313" cy="466725"/>
          </a:xfrm>
          <a:prstGeom prst="rect">
            <a:avLst/>
          </a:prstGeom>
          <a:noFill/>
          <a:ln>
            <a:noFill/>
          </a:ln>
        </p:spPr>
      </p:pic>
      <p:pic>
        <p:nvPicPr>
          <p:cNvPr id="374" name="Google Shape;374;p41" descr="Bank with solid fill"/>
          <p:cNvPicPr preferRelativeResize="0"/>
          <p:nvPr/>
        </p:nvPicPr>
        <p:blipFill rotWithShape="1">
          <a:blip r:embed="rId4">
            <a:alphaModFix/>
          </a:blip>
          <a:srcRect/>
          <a:stretch/>
        </p:blipFill>
        <p:spPr>
          <a:xfrm>
            <a:off x="977900" y="4835525"/>
            <a:ext cx="412750" cy="412750"/>
          </a:xfrm>
          <a:prstGeom prst="rect">
            <a:avLst/>
          </a:prstGeom>
          <a:noFill/>
          <a:ln>
            <a:noFill/>
          </a:ln>
        </p:spPr>
      </p:pic>
      <p:pic>
        <p:nvPicPr>
          <p:cNvPr id="375" name="Google Shape;375;p41" descr="photo-1526588887413-da41da4c9cba?ixlib=rb-1"/>
          <p:cNvPicPr preferRelativeResize="0"/>
          <p:nvPr/>
        </p:nvPicPr>
        <p:blipFill rotWithShape="1">
          <a:blip r:embed="rId5">
            <a:alphaModFix/>
          </a:blip>
          <a:srcRect/>
          <a:stretch/>
        </p:blipFill>
        <p:spPr>
          <a:xfrm>
            <a:off x="7905750" y="0"/>
            <a:ext cx="4286250" cy="57134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p:nvPr/>
        </p:nvSpPr>
        <p:spPr>
          <a:xfrm>
            <a:off x="6802438" y="6261100"/>
            <a:ext cx="4665600" cy="400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108" name="Google Shape;108;p15"/>
          <p:cNvSpPr txBox="1">
            <a:spLocks noGrp="1"/>
          </p:cNvSpPr>
          <p:nvPr>
            <p:ph type="title"/>
          </p:nvPr>
        </p:nvSpPr>
        <p:spPr>
          <a:xfrm>
            <a:off x="917575" y="573088"/>
            <a:ext cx="5079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Ground Rules</a:t>
            </a:r>
            <a:endParaRPr>
              <a:solidFill>
                <a:srgbClr val="0E6472"/>
              </a:solidFill>
            </a:endParaRPr>
          </a:p>
        </p:txBody>
      </p:sp>
      <p:sp>
        <p:nvSpPr>
          <p:cNvPr id="109" name="Google Shape;109;p15"/>
          <p:cNvSpPr txBox="1">
            <a:spLocks noGrp="1"/>
          </p:cNvSpPr>
          <p:nvPr>
            <p:ph type="body" idx="1"/>
          </p:nvPr>
        </p:nvSpPr>
        <p:spPr>
          <a:xfrm>
            <a:off x="917575" y="2338388"/>
            <a:ext cx="5079900" cy="3922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600"/>
              <a:buFont typeface="Arial"/>
              <a:buNone/>
            </a:pPr>
            <a:r>
              <a:rPr lang="en-US" sz="1600">
                <a:latin typeface="Oswald Light"/>
                <a:ea typeface="Oswald Light"/>
                <a:cs typeface="Oswald Light"/>
                <a:sym typeface="Oswald Light"/>
              </a:rPr>
              <a:t>By remembering to be confidential, this will help you and your group members create a relationship based on trust and honesty. </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Listen to your trainer and group members feedback, while using the tools you have been given to fully evaluate the value of the feedback for your business. </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Communication will be delivered with care. Creating space for others will only enhance our listening skills and make us better verbal communicators. </a:t>
            </a:r>
            <a:endParaRPr/>
          </a:p>
        </p:txBody>
      </p:sp>
      <p:sp>
        <p:nvSpPr>
          <p:cNvPr id="110" name="Google Shape;110;p15"/>
          <p:cNvSpPr/>
          <p:nvPr/>
        </p:nvSpPr>
        <p:spPr>
          <a:xfrm>
            <a:off x="6624555" y="467835"/>
            <a:ext cx="2118300" cy="2115300"/>
          </a:xfrm>
          <a:prstGeom prst="rect">
            <a:avLst/>
          </a:prstGeom>
          <a:blipFill rotWithShape="1">
            <a:blip r:embed="rId3">
              <a:alphaModFix/>
            </a:blip>
            <a:stretch>
              <a:fillRect l="-3247" t="-947" r="-3238" b="-94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11" name="Google Shape;111;p15"/>
          <p:cNvSpPr/>
          <p:nvPr/>
        </p:nvSpPr>
        <p:spPr>
          <a:xfrm>
            <a:off x="9349344" y="467835"/>
            <a:ext cx="2118300" cy="2115300"/>
          </a:xfrm>
          <a:prstGeom prst="rect">
            <a:avLst/>
          </a:prstGeom>
          <a:blipFill rotWithShape="1">
            <a:blip r:embed="rId3">
              <a:alphaModFix/>
            </a:blip>
            <a:stretch>
              <a:fillRect l="-3247" t="-947" r="-3238" b="-94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12" name="Google Shape;112;p15"/>
          <p:cNvSpPr/>
          <p:nvPr/>
        </p:nvSpPr>
        <p:spPr>
          <a:xfrm>
            <a:off x="6624555" y="3217173"/>
            <a:ext cx="2118300" cy="2115300"/>
          </a:xfrm>
          <a:prstGeom prst="rect">
            <a:avLst/>
          </a:prstGeom>
          <a:blipFill rotWithShape="1">
            <a:blip r:embed="rId3">
              <a:alphaModFix/>
            </a:blip>
            <a:stretch>
              <a:fillRect l="-3247" t="-947" r="-3238" b="-94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13" name="Google Shape;113;p15"/>
          <p:cNvSpPr/>
          <p:nvPr/>
        </p:nvSpPr>
        <p:spPr>
          <a:xfrm>
            <a:off x="9349344" y="3217173"/>
            <a:ext cx="2118300" cy="2115300"/>
          </a:xfrm>
          <a:prstGeom prst="rect">
            <a:avLst/>
          </a:prstGeom>
          <a:blipFill rotWithShape="1">
            <a:blip r:embed="rId3">
              <a:alphaModFix/>
            </a:blip>
            <a:stretch>
              <a:fillRect l="-3247" t="-947" r="-3238" b="-94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114" name="Google Shape;114;p15" descr="photo-1560439514-4e9645039924"/>
          <p:cNvPicPr preferRelativeResize="0"/>
          <p:nvPr/>
        </p:nvPicPr>
        <p:blipFill rotWithShape="1">
          <a:blip r:embed="rId4">
            <a:alphaModFix/>
          </a:blip>
          <a:srcRect/>
          <a:stretch/>
        </p:blipFill>
        <p:spPr>
          <a:xfrm>
            <a:off x="6602413" y="468313"/>
            <a:ext cx="2541588" cy="2109787"/>
          </a:xfrm>
          <a:prstGeom prst="rect">
            <a:avLst/>
          </a:prstGeom>
          <a:noFill/>
          <a:ln>
            <a:noFill/>
          </a:ln>
        </p:spPr>
      </p:pic>
      <p:pic>
        <p:nvPicPr>
          <p:cNvPr id="115" name="Google Shape;115;p15" descr="photo-1573854612793-9a3e6ebc61fc"/>
          <p:cNvPicPr preferRelativeResize="0"/>
          <p:nvPr/>
        </p:nvPicPr>
        <p:blipFill rotWithShape="1">
          <a:blip r:embed="rId5">
            <a:alphaModFix/>
          </a:blip>
          <a:srcRect/>
          <a:stretch/>
        </p:blipFill>
        <p:spPr>
          <a:xfrm>
            <a:off x="9348788" y="468313"/>
            <a:ext cx="2119311" cy="2109787"/>
          </a:xfrm>
          <a:prstGeom prst="rect">
            <a:avLst/>
          </a:prstGeom>
          <a:noFill/>
          <a:ln>
            <a:noFill/>
          </a:ln>
        </p:spPr>
      </p:pic>
      <p:pic>
        <p:nvPicPr>
          <p:cNvPr id="116" name="Google Shape;116;p15" descr="photo-1499290731724-12e120cfaef3"/>
          <p:cNvPicPr preferRelativeResize="0"/>
          <p:nvPr/>
        </p:nvPicPr>
        <p:blipFill rotWithShape="1">
          <a:blip r:embed="rId6">
            <a:alphaModFix/>
          </a:blip>
          <a:srcRect/>
          <a:stretch/>
        </p:blipFill>
        <p:spPr>
          <a:xfrm>
            <a:off x="6624638" y="3213100"/>
            <a:ext cx="2117726" cy="2120899"/>
          </a:xfrm>
          <a:prstGeom prst="rect">
            <a:avLst/>
          </a:prstGeom>
          <a:noFill/>
          <a:ln>
            <a:noFill/>
          </a:ln>
        </p:spPr>
      </p:pic>
      <p:pic>
        <p:nvPicPr>
          <p:cNvPr id="117" name="Google Shape;117;p15" descr="photo-1566411898816-2888849e5c2c"/>
          <p:cNvPicPr preferRelativeResize="0"/>
          <p:nvPr/>
        </p:nvPicPr>
        <p:blipFill rotWithShape="1">
          <a:blip r:embed="rId7">
            <a:alphaModFix/>
          </a:blip>
          <a:srcRect/>
          <a:stretch/>
        </p:blipFill>
        <p:spPr>
          <a:xfrm>
            <a:off x="9348788" y="3213100"/>
            <a:ext cx="2119312" cy="211931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2"/>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381" name="Google Shape;381;p42"/>
          <p:cNvSpPr txBox="1">
            <a:spLocks noGrp="1"/>
          </p:cNvSpPr>
          <p:nvPr>
            <p:ph type="title" idx="4294967295"/>
          </p:nvPr>
        </p:nvSpPr>
        <p:spPr>
          <a:xfrm>
            <a:off x="561975" y="4014788"/>
            <a:ext cx="4327525" cy="1535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What Is Insurance? </a:t>
            </a:r>
            <a:endParaRPr>
              <a:solidFill>
                <a:srgbClr val="0E6472"/>
              </a:solidFill>
            </a:endParaRPr>
          </a:p>
        </p:txBody>
      </p:sp>
      <p:sp>
        <p:nvSpPr>
          <p:cNvPr id="382" name="Google Shape;382;p42"/>
          <p:cNvSpPr txBox="1">
            <a:spLocks noGrp="1"/>
          </p:cNvSpPr>
          <p:nvPr>
            <p:ph type="body" idx="4294967295"/>
          </p:nvPr>
        </p:nvSpPr>
        <p:spPr>
          <a:xfrm>
            <a:off x="4889500" y="3251200"/>
            <a:ext cx="6656388" cy="34099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600"/>
              <a:buFont typeface="Arial"/>
              <a:buNone/>
            </a:pPr>
            <a:r>
              <a:rPr lang="en-US" sz="1600">
                <a:latin typeface="Oswald Light"/>
                <a:ea typeface="Oswald Light"/>
                <a:cs typeface="Oswald Light"/>
                <a:sym typeface="Oswald Light"/>
              </a:rPr>
              <a:t>Insurance is a contract, represented by a policy, in which an individual or entity receives financial protection or reimbursement against losses from an insurance company. The company pools clients' risks to make payments more affordable for the insured.</a:t>
            </a:r>
            <a:endParaRPr/>
          </a:p>
          <a:p>
            <a:pPr marL="0" lvl="0" indent="0" algn="l" rtl="0">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Insurance policies are used to assist against the risk of financial losses, both big and small, that may result from damage to the insured property, or from liability for damage or injury caused to a third party.</a:t>
            </a:r>
            <a:endParaRPr/>
          </a:p>
          <a:p>
            <a:pPr marL="0" lvl="0" indent="0" algn="l" rtl="0">
              <a:lnSpc>
                <a:spcPct val="150000"/>
              </a:lnSpc>
              <a:spcBef>
                <a:spcPts val="1000"/>
              </a:spcBef>
              <a:spcAft>
                <a:spcPts val="0"/>
              </a:spcAft>
              <a:buClr>
                <a:schemeClr val="dk1"/>
              </a:buClr>
              <a:buSzPts val="1600"/>
              <a:buFont typeface="Arial"/>
              <a:buNone/>
            </a:pPr>
            <a:endParaRPr sz="1600">
              <a:latin typeface="Oswald Light"/>
              <a:ea typeface="Oswald Light"/>
              <a:cs typeface="Oswald Light"/>
              <a:sym typeface="Oswald Light"/>
            </a:endParaRPr>
          </a:p>
        </p:txBody>
      </p:sp>
      <p:sp>
        <p:nvSpPr>
          <p:cNvPr id="383" name="Google Shape;383;p42"/>
          <p:cNvSpPr/>
          <p:nvPr/>
        </p:nvSpPr>
        <p:spPr>
          <a:xfrm>
            <a:off x="0" y="0"/>
            <a:ext cx="12192000" cy="2931149"/>
          </a:xfrm>
          <a:prstGeom prst="rect">
            <a:avLst/>
          </a:prstGeom>
          <a:blipFill rotWithShape="1">
            <a:blip r:embed="rId3">
              <a:alphaModFix/>
            </a:blip>
            <a:stretch>
              <a:fillRect l="-3245" t="-947" r="-3244" b="-94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384" name="Google Shape;384;p42" descr="NaturalDisasterPrep_SlideImages5.jpg"/>
          <p:cNvPicPr preferRelativeResize="0"/>
          <p:nvPr/>
        </p:nvPicPr>
        <p:blipFill rotWithShape="1">
          <a:blip r:embed="rId4">
            <a:alphaModFix/>
          </a:blip>
          <a:srcRect/>
          <a:stretch/>
        </p:blipFill>
        <p:spPr>
          <a:xfrm>
            <a:off x="0" y="0"/>
            <a:ext cx="12192000" cy="29384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3"/>
          <p:cNvSpPr/>
          <p:nvPr/>
        </p:nvSpPr>
        <p:spPr>
          <a:xfrm>
            <a:off x="0" y="3176588"/>
            <a:ext cx="12192000" cy="3681412"/>
          </a:xfrm>
          <a:prstGeom prst="rect">
            <a:avLst/>
          </a:prstGeom>
          <a:solidFill>
            <a:srgbClr val="0E647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390" name="Google Shape;390;p43"/>
          <p:cNvSpPr txBox="1">
            <a:spLocks noGrp="1"/>
          </p:cNvSpPr>
          <p:nvPr>
            <p:ph type="title" idx="4294967295"/>
          </p:nvPr>
        </p:nvSpPr>
        <p:spPr>
          <a:xfrm>
            <a:off x="0" y="0"/>
            <a:ext cx="11353800" cy="176688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What Insurance Do I Need?</a:t>
            </a:r>
            <a:endParaRPr/>
          </a:p>
        </p:txBody>
      </p:sp>
      <p:sp>
        <p:nvSpPr>
          <p:cNvPr id="391" name="Google Shape;391;p43"/>
          <p:cNvSpPr txBox="1">
            <a:spLocks noGrp="1"/>
          </p:cNvSpPr>
          <p:nvPr>
            <p:ph type="body" idx="4294967295"/>
          </p:nvPr>
        </p:nvSpPr>
        <p:spPr>
          <a:xfrm>
            <a:off x="198438" y="1303338"/>
            <a:ext cx="6742112" cy="18732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1400"/>
              <a:buFont typeface="Arial"/>
              <a:buNone/>
            </a:pPr>
            <a:r>
              <a:rPr lang="en-US" sz="1400">
                <a:solidFill>
                  <a:schemeClr val="dk2"/>
                </a:solidFill>
              </a:rPr>
              <a:t>When purchasing business insurance, it’s important to obtain the right amount. Be sure   that your business is neither over insured nor underinsured. To help you decide the amount of property insurance you need, refer to your company’s assets list. You can buy property insurance on the basis of the property’s actual value (the replacement cost minus depreciation) or its replacement value (the cost of replacing the item without deducting for depreciation). An agent and insurance company familiar with the risks typically involved with your type of operation can help you decide on a reasonable amount of liability.</a:t>
            </a:r>
            <a:endParaRPr/>
          </a:p>
          <a:p>
            <a:pPr marL="0" lvl="0" indent="0" algn="l" rtl="0">
              <a:lnSpc>
                <a:spcPct val="140000"/>
              </a:lnSpc>
              <a:spcBef>
                <a:spcPts val="1000"/>
              </a:spcBef>
              <a:spcAft>
                <a:spcPts val="0"/>
              </a:spcAft>
              <a:buClr>
                <a:schemeClr val="dk1"/>
              </a:buClr>
              <a:buSzPts val="1400"/>
              <a:buFont typeface="Arial"/>
              <a:buNone/>
            </a:pPr>
            <a:endParaRPr sz="1400">
              <a:latin typeface="Oswald Light"/>
              <a:ea typeface="Oswald Light"/>
              <a:cs typeface="Oswald Light"/>
              <a:sym typeface="Oswald Light"/>
            </a:endParaRPr>
          </a:p>
        </p:txBody>
      </p:sp>
      <p:sp>
        <p:nvSpPr>
          <p:cNvPr id="392" name="Google Shape;392;p43"/>
          <p:cNvSpPr/>
          <p:nvPr/>
        </p:nvSpPr>
        <p:spPr>
          <a:xfrm>
            <a:off x="7060726" y="763762"/>
            <a:ext cx="4293074" cy="4486777"/>
          </a:xfrm>
          <a:prstGeom prst="rect">
            <a:avLst/>
          </a:prstGeom>
          <a:blipFill rotWithShape="1">
            <a:blip r:embed="rId3">
              <a:alphaModFix/>
            </a:blip>
            <a:stretch>
              <a:fillRect l="-3245" t="-947" r="-3244" b="-94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393" name="Google Shape;393;p43"/>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lt1"/>
              </a:buClr>
              <a:buSzPts val="2000"/>
              <a:buFont typeface="Oswald"/>
              <a:buNone/>
            </a:pPr>
            <a:r>
              <a:rPr lang="en-US" sz="2000">
                <a:solidFill>
                  <a:schemeClr val="lt1"/>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394" name="Google Shape;394;p43"/>
          <p:cNvSpPr txBox="1"/>
          <p:nvPr/>
        </p:nvSpPr>
        <p:spPr>
          <a:xfrm>
            <a:off x="1611313" y="3176588"/>
            <a:ext cx="5184775" cy="1536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Property and Renters Insurance</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dk1"/>
              </a:buClr>
              <a:buSzPts val="1400"/>
              <a:buFont typeface="Arial"/>
              <a:buNone/>
            </a:pPr>
            <a:endParaRPr sz="1400" b="1">
              <a:solidFill>
                <a:schemeClr val="lt1"/>
              </a:solidFill>
              <a:latin typeface="Open Sans SemiBold"/>
              <a:ea typeface="Open Sans SemiBold"/>
              <a:cs typeface="Open Sans SemiBold"/>
              <a:sym typeface="Open Sans SemiBold"/>
            </a:endParaRPr>
          </a:p>
          <a:p>
            <a:pPr marL="0" marR="0" lvl="0" indent="0" algn="l" rtl="0">
              <a:spcBef>
                <a:spcPts val="1000"/>
              </a:spcBef>
              <a:spcAft>
                <a:spcPts val="0"/>
              </a:spcAft>
              <a:buClr>
                <a:schemeClr val="dk1"/>
              </a:buClr>
              <a:buSzPts val="1400"/>
              <a:buFont typeface="Arial"/>
              <a:buNone/>
            </a:pPr>
            <a:endParaRPr sz="1400" b="1">
              <a:solidFill>
                <a:schemeClr val="lt1"/>
              </a:solidFill>
              <a:latin typeface="Open Sans SemiBold"/>
              <a:ea typeface="Open Sans SemiBold"/>
              <a:cs typeface="Open Sans SemiBold"/>
              <a:sym typeface="Open Sans SemiBold"/>
            </a:endParaRPr>
          </a:p>
          <a:p>
            <a:pPr marL="0" marR="0" lvl="0" indent="0" algn="l" rtl="0">
              <a:spcBef>
                <a:spcPts val="100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Liability Insurance</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dk1"/>
              </a:buClr>
              <a:buSzPts val="1400"/>
              <a:buFont typeface="Arial"/>
              <a:buNone/>
            </a:pPr>
            <a:endParaRPr sz="1400" b="1">
              <a:solidFill>
                <a:schemeClr val="lt1"/>
              </a:solidFill>
              <a:latin typeface="Open Sans SemiBold"/>
              <a:ea typeface="Open Sans SemiBold"/>
              <a:cs typeface="Open Sans SemiBold"/>
              <a:sym typeface="Open Sans SemiBold"/>
            </a:endParaRPr>
          </a:p>
          <a:p>
            <a:pPr marL="0" marR="0" lvl="0" indent="0" algn="l" rtl="0">
              <a:spcBef>
                <a:spcPts val="1000"/>
              </a:spcBef>
              <a:spcAft>
                <a:spcPts val="0"/>
              </a:spcAft>
              <a:buClr>
                <a:schemeClr val="dk1"/>
              </a:buClr>
              <a:buSzPts val="1400"/>
              <a:buFont typeface="Arial"/>
              <a:buNone/>
            </a:pPr>
            <a:endParaRPr sz="1400" b="1">
              <a:solidFill>
                <a:schemeClr val="lt1"/>
              </a:solidFill>
              <a:latin typeface="Open Sans SemiBold"/>
              <a:ea typeface="Open Sans SemiBold"/>
              <a:cs typeface="Open Sans SemiBold"/>
              <a:sym typeface="Open Sans SemiBold"/>
            </a:endParaRPr>
          </a:p>
          <a:p>
            <a:pPr marL="0" marR="0" lvl="0" indent="0" algn="l" rtl="0">
              <a:spcBef>
                <a:spcPts val="100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Business Vehicle Insurance</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dk1"/>
              </a:buClr>
              <a:buSzPts val="1400"/>
              <a:buFont typeface="Arial"/>
              <a:buNone/>
            </a:pPr>
            <a:endParaRPr sz="1400" b="1">
              <a:solidFill>
                <a:schemeClr val="lt1"/>
              </a:solidFill>
              <a:latin typeface="Open Sans SemiBold"/>
              <a:ea typeface="Open Sans SemiBold"/>
              <a:cs typeface="Open Sans SemiBold"/>
              <a:sym typeface="Open Sans SemiBold"/>
            </a:endParaRPr>
          </a:p>
          <a:p>
            <a:pPr marL="0" marR="0" lvl="0" indent="0" algn="l" rtl="0">
              <a:spcBef>
                <a:spcPts val="1000"/>
              </a:spcBef>
              <a:spcAft>
                <a:spcPts val="0"/>
              </a:spcAft>
              <a:buClr>
                <a:schemeClr val="dk1"/>
              </a:buClr>
              <a:buSzPts val="1400"/>
              <a:buFont typeface="Arial"/>
              <a:buNone/>
            </a:pPr>
            <a:endParaRPr sz="1400" b="1">
              <a:solidFill>
                <a:schemeClr val="lt1"/>
              </a:solidFill>
              <a:latin typeface="Open Sans SemiBold"/>
              <a:ea typeface="Open Sans SemiBold"/>
              <a:cs typeface="Open Sans SemiBold"/>
              <a:sym typeface="Open Sans SemiBold"/>
            </a:endParaRPr>
          </a:p>
          <a:p>
            <a:pPr marL="0" marR="0" lvl="0" indent="0" algn="l" rtl="0">
              <a:spcBef>
                <a:spcPts val="100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Workers Comp Insurance</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dk1"/>
              </a:buClr>
              <a:buSzPts val="1400"/>
              <a:buFont typeface="Arial"/>
              <a:buNone/>
            </a:pPr>
            <a:endParaRPr sz="1400" b="1">
              <a:solidFill>
                <a:schemeClr val="lt1"/>
              </a:solidFill>
              <a:latin typeface="Open Sans SemiBold"/>
              <a:ea typeface="Open Sans SemiBold"/>
              <a:cs typeface="Open Sans SemiBold"/>
              <a:sym typeface="Open Sans SemiBold"/>
            </a:endParaRPr>
          </a:p>
          <a:p>
            <a:pPr marL="0" marR="0" lvl="0" indent="0" algn="l" rtl="0">
              <a:spcBef>
                <a:spcPts val="1000"/>
              </a:spcBef>
              <a:spcAft>
                <a:spcPts val="0"/>
              </a:spcAft>
              <a:buClr>
                <a:schemeClr val="dk1"/>
              </a:buClr>
              <a:buSzPts val="1400"/>
              <a:buFont typeface="Arial"/>
              <a:buNone/>
            </a:pPr>
            <a:endParaRPr sz="1400" b="1">
              <a:solidFill>
                <a:schemeClr val="lt1"/>
              </a:solidFill>
              <a:latin typeface="Open Sans SemiBold"/>
              <a:ea typeface="Open Sans SemiBold"/>
              <a:cs typeface="Open Sans SemiBold"/>
              <a:sym typeface="Open Sans SemiBold"/>
            </a:endParaRPr>
          </a:p>
        </p:txBody>
      </p:sp>
      <p:sp>
        <p:nvSpPr>
          <p:cNvPr id="395" name="Google Shape;395;p43"/>
          <p:cNvSpPr txBox="1"/>
          <p:nvPr/>
        </p:nvSpPr>
        <p:spPr>
          <a:xfrm>
            <a:off x="1601788" y="4813300"/>
            <a:ext cx="5194300" cy="1031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endParaRPr sz="1400">
              <a:solidFill>
                <a:schemeClr val="lt1"/>
              </a:solidFill>
              <a:latin typeface="Oswald Light"/>
              <a:ea typeface="Oswald Light"/>
              <a:cs typeface="Oswald Light"/>
              <a:sym typeface="Oswald Light"/>
            </a:endParaRPr>
          </a:p>
        </p:txBody>
      </p:sp>
      <p:grpSp>
        <p:nvGrpSpPr>
          <p:cNvPr id="396" name="Google Shape;396;p43"/>
          <p:cNvGrpSpPr/>
          <p:nvPr/>
        </p:nvGrpSpPr>
        <p:grpSpPr>
          <a:xfrm>
            <a:off x="1036638" y="3182938"/>
            <a:ext cx="565150" cy="565150"/>
            <a:chOff x="904973" y="4779389"/>
            <a:chExt cx="565608" cy="565608"/>
          </a:xfrm>
        </p:grpSpPr>
        <p:sp>
          <p:nvSpPr>
            <p:cNvPr id="397" name="Google Shape;397;p43"/>
            <p:cNvSpPr/>
            <p:nvPr/>
          </p:nvSpPr>
          <p:spPr>
            <a:xfrm>
              <a:off x="904973" y="4779389"/>
              <a:ext cx="565608" cy="565608"/>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398" name="Google Shape;398;p43" descr="Bank with solid fill"/>
            <p:cNvPicPr preferRelativeResize="0"/>
            <p:nvPr/>
          </p:nvPicPr>
          <p:blipFill rotWithShape="1">
            <a:blip r:embed="rId4">
              <a:alphaModFix/>
            </a:blip>
            <a:srcRect/>
            <a:stretch/>
          </p:blipFill>
          <p:spPr>
            <a:xfrm>
              <a:off x="978197" y="4835184"/>
              <a:ext cx="413007" cy="413007"/>
            </a:xfrm>
            <a:prstGeom prst="rect">
              <a:avLst/>
            </a:prstGeom>
            <a:noFill/>
            <a:ln>
              <a:noFill/>
            </a:ln>
          </p:spPr>
        </p:pic>
      </p:grpSp>
      <p:grpSp>
        <p:nvGrpSpPr>
          <p:cNvPr id="399" name="Google Shape;399;p43"/>
          <p:cNvGrpSpPr/>
          <p:nvPr/>
        </p:nvGrpSpPr>
        <p:grpSpPr>
          <a:xfrm>
            <a:off x="1046163" y="6094413"/>
            <a:ext cx="565150" cy="566737"/>
            <a:chOff x="5613869" y="3605737"/>
            <a:chExt cx="565608" cy="565608"/>
          </a:xfrm>
        </p:grpSpPr>
        <p:sp>
          <p:nvSpPr>
            <p:cNvPr id="400" name="Google Shape;400;p43"/>
            <p:cNvSpPr/>
            <p:nvPr/>
          </p:nvSpPr>
          <p:spPr>
            <a:xfrm>
              <a:off x="5613869" y="3605737"/>
              <a:ext cx="565608" cy="565608"/>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401" name="Google Shape;401;p43" descr="Face with mask with solid fill"/>
            <p:cNvPicPr preferRelativeResize="0"/>
            <p:nvPr/>
          </p:nvPicPr>
          <p:blipFill rotWithShape="1">
            <a:blip r:embed="rId5">
              <a:alphaModFix/>
            </a:blip>
            <a:srcRect/>
            <a:stretch/>
          </p:blipFill>
          <p:spPr>
            <a:xfrm>
              <a:off x="5681585" y="3671635"/>
              <a:ext cx="447481" cy="447481"/>
            </a:xfrm>
            <a:prstGeom prst="rect">
              <a:avLst/>
            </a:prstGeom>
            <a:noFill/>
            <a:ln>
              <a:noFill/>
            </a:ln>
          </p:spPr>
        </p:pic>
      </p:grpSp>
      <p:grpSp>
        <p:nvGrpSpPr>
          <p:cNvPr id="402" name="Google Shape;402;p43"/>
          <p:cNvGrpSpPr/>
          <p:nvPr/>
        </p:nvGrpSpPr>
        <p:grpSpPr>
          <a:xfrm>
            <a:off x="1035050" y="5095875"/>
            <a:ext cx="566738" cy="566738"/>
            <a:chOff x="7190877" y="2641982"/>
            <a:chExt cx="565608" cy="565608"/>
          </a:xfrm>
        </p:grpSpPr>
        <p:sp>
          <p:nvSpPr>
            <p:cNvPr id="403" name="Google Shape;403;p43"/>
            <p:cNvSpPr/>
            <p:nvPr/>
          </p:nvSpPr>
          <p:spPr>
            <a:xfrm>
              <a:off x="7190877" y="2641982"/>
              <a:ext cx="565608" cy="565608"/>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404" name="Google Shape;404;p43" descr="Delivery with solid fill"/>
            <p:cNvPicPr preferRelativeResize="0"/>
            <p:nvPr/>
          </p:nvPicPr>
          <p:blipFill rotWithShape="1">
            <a:blip r:embed="rId6">
              <a:alphaModFix/>
            </a:blip>
            <a:srcRect/>
            <a:stretch/>
          </p:blipFill>
          <p:spPr>
            <a:xfrm>
              <a:off x="7245470" y="2709340"/>
              <a:ext cx="451963" cy="451963"/>
            </a:xfrm>
            <a:prstGeom prst="rect">
              <a:avLst/>
            </a:prstGeom>
            <a:noFill/>
            <a:ln>
              <a:noFill/>
            </a:ln>
          </p:spPr>
        </p:pic>
      </p:grpSp>
      <p:grpSp>
        <p:nvGrpSpPr>
          <p:cNvPr id="405" name="Google Shape;405;p43"/>
          <p:cNvGrpSpPr/>
          <p:nvPr/>
        </p:nvGrpSpPr>
        <p:grpSpPr>
          <a:xfrm>
            <a:off x="1046163" y="4148138"/>
            <a:ext cx="566737" cy="565150"/>
            <a:chOff x="4063365" y="5533247"/>
            <a:chExt cx="565608" cy="565608"/>
          </a:xfrm>
        </p:grpSpPr>
        <p:sp>
          <p:nvSpPr>
            <p:cNvPr id="406" name="Google Shape;406;p43"/>
            <p:cNvSpPr/>
            <p:nvPr/>
          </p:nvSpPr>
          <p:spPr>
            <a:xfrm>
              <a:off x="4063365" y="5533247"/>
              <a:ext cx="565608" cy="565608"/>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407" name="Google Shape;407;p43" descr="Checklist with solid fill"/>
            <p:cNvPicPr preferRelativeResize="0"/>
            <p:nvPr/>
          </p:nvPicPr>
          <p:blipFill rotWithShape="1">
            <a:blip r:embed="rId7">
              <a:alphaModFix/>
            </a:blip>
            <a:srcRect/>
            <a:stretch/>
          </p:blipFill>
          <p:spPr>
            <a:xfrm>
              <a:off x="4148758" y="5619330"/>
              <a:ext cx="393437" cy="393437"/>
            </a:xfrm>
            <a:prstGeom prst="rect">
              <a:avLst/>
            </a:prstGeom>
            <a:noFill/>
            <a:ln>
              <a:noFill/>
            </a:ln>
          </p:spPr>
        </p:pic>
      </p:grpSp>
      <p:pic>
        <p:nvPicPr>
          <p:cNvPr id="408" name="Google Shape;408;p43" descr="/Users/lisa/Documents/inkfish/Clients:Quotes/West Company/2018 Emergency Prep Workshop/possible stock/1.jpg"/>
          <p:cNvPicPr preferRelativeResize="0"/>
          <p:nvPr/>
        </p:nvPicPr>
        <p:blipFill rotWithShape="1">
          <a:blip r:embed="rId8">
            <a:alphaModFix/>
          </a:blip>
          <a:srcRect/>
          <a:stretch/>
        </p:blipFill>
        <p:spPr>
          <a:xfrm>
            <a:off x="7053263" y="763588"/>
            <a:ext cx="4310062" cy="4486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4"/>
          <p:cNvSpPr/>
          <p:nvPr/>
        </p:nvSpPr>
        <p:spPr>
          <a:xfrm>
            <a:off x="6829425" y="6261100"/>
            <a:ext cx="4638675"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a:solidFill>
                  <a:srgbClr val="0E6472"/>
                </a:solidFill>
                <a:latin typeface="Oswald"/>
                <a:ea typeface="Oswald"/>
                <a:cs typeface="Oswald"/>
                <a:sym typeface="Oswald"/>
              </a:rPr>
              <a:t>WESTCENTER.ORG/STARTUP-MENDO</a:t>
            </a:r>
            <a:endParaRPr/>
          </a:p>
        </p:txBody>
      </p:sp>
      <p:sp>
        <p:nvSpPr>
          <p:cNvPr id="414" name="Google Shape;414;p44"/>
          <p:cNvSpPr txBox="1">
            <a:spLocks noGrp="1"/>
          </p:cNvSpPr>
          <p:nvPr>
            <p:ph type="title"/>
          </p:nvPr>
        </p:nvSpPr>
        <p:spPr>
          <a:xfrm>
            <a:off x="5948363" y="400050"/>
            <a:ext cx="540543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Next Steps</a:t>
            </a:r>
            <a:endParaRPr>
              <a:solidFill>
                <a:srgbClr val="0E6472"/>
              </a:solidFill>
            </a:endParaRPr>
          </a:p>
        </p:txBody>
      </p:sp>
      <p:sp>
        <p:nvSpPr>
          <p:cNvPr id="415" name="Google Shape;415;p44"/>
          <p:cNvSpPr txBox="1">
            <a:spLocks noGrp="1"/>
          </p:cNvSpPr>
          <p:nvPr>
            <p:ph type="body" idx="1"/>
          </p:nvPr>
        </p:nvSpPr>
        <p:spPr>
          <a:xfrm>
            <a:off x="6096000" y="2016125"/>
            <a:ext cx="5257800" cy="3884613"/>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ts val="1600"/>
              <a:buChar char="•"/>
            </a:pPr>
            <a:r>
              <a:rPr lang="en-US" sz="1600">
                <a:latin typeface="Oswald Light"/>
                <a:ea typeface="Oswald Light"/>
                <a:cs typeface="Oswald Light"/>
                <a:sym typeface="Oswald Light"/>
              </a:rPr>
              <a:t>Personal Objectives Worksheet</a:t>
            </a:r>
            <a:endParaRPr/>
          </a:p>
          <a:p>
            <a:pPr marL="228600" lvl="0" indent="-228600" algn="l" rtl="0">
              <a:lnSpc>
                <a:spcPct val="150000"/>
              </a:lnSpc>
              <a:spcBef>
                <a:spcPts val="1000"/>
              </a:spcBef>
              <a:spcAft>
                <a:spcPts val="0"/>
              </a:spcAft>
              <a:buClr>
                <a:schemeClr val="dk1"/>
              </a:buClr>
              <a:buSzPts val="1600"/>
              <a:buChar char="•"/>
            </a:pPr>
            <a:r>
              <a:rPr lang="en-US" sz="1600">
                <a:latin typeface="Oswald Light"/>
                <a:ea typeface="Oswald Light"/>
                <a:cs typeface="Oswald Light"/>
                <a:sym typeface="Oswald Light"/>
              </a:rPr>
              <a:t>Business Plan</a:t>
            </a:r>
            <a:endParaRPr/>
          </a:p>
          <a:p>
            <a:pPr marL="228600" lvl="0" indent="-228600" algn="l" rtl="0">
              <a:lnSpc>
                <a:spcPct val="150000"/>
              </a:lnSpc>
              <a:spcBef>
                <a:spcPts val="1000"/>
              </a:spcBef>
              <a:spcAft>
                <a:spcPts val="0"/>
              </a:spcAft>
              <a:buClr>
                <a:schemeClr val="dk1"/>
              </a:buClr>
              <a:buSzPts val="1600"/>
              <a:buChar char="•"/>
            </a:pPr>
            <a:r>
              <a:rPr lang="en-US" sz="1600">
                <a:latin typeface="Oswald Light"/>
                <a:ea typeface="Oswald Light"/>
                <a:cs typeface="Oswald Light"/>
                <a:sym typeface="Oswald Light"/>
              </a:rPr>
              <a:t>7 Ingredients of a Successful Business</a:t>
            </a:r>
            <a:endParaRPr/>
          </a:p>
          <a:p>
            <a:pPr marL="228600" lvl="0" indent="-228600" algn="l" rtl="0">
              <a:lnSpc>
                <a:spcPct val="150000"/>
              </a:lnSpc>
              <a:spcBef>
                <a:spcPts val="1000"/>
              </a:spcBef>
              <a:spcAft>
                <a:spcPts val="0"/>
              </a:spcAft>
              <a:buClr>
                <a:schemeClr val="dk1"/>
              </a:buClr>
              <a:buSzPts val="1600"/>
              <a:buChar char="•"/>
            </a:pPr>
            <a:r>
              <a:rPr lang="en-US" sz="1600">
                <a:latin typeface="Oswald Light"/>
                <a:ea typeface="Oswald Light"/>
                <a:cs typeface="Oswald Light"/>
                <a:sym typeface="Oswald Light"/>
              </a:rPr>
              <a:t>Review and Confirm Business Structure and Insurance Needs</a:t>
            </a:r>
            <a:endParaRPr/>
          </a:p>
          <a:p>
            <a:pPr marL="228600" lvl="0" indent="-228600" algn="l" rtl="0">
              <a:lnSpc>
                <a:spcPct val="150000"/>
              </a:lnSpc>
              <a:spcBef>
                <a:spcPts val="1000"/>
              </a:spcBef>
              <a:spcAft>
                <a:spcPts val="0"/>
              </a:spcAft>
              <a:buClr>
                <a:schemeClr val="dk1"/>
              </a:buClr>
              <a:buSzPts val="1600"/>
              <a:buChar char="•"/>
            </a:pPr>
            <a:r>
              <a:rPr lang="en-US" sz="1600">
                <a:latin typeface="Oswald Light"/>
                <a:ea typeface="Oswald Light"/>
                <a:cs typeface="Oswald Light"/>
                <a:sym typeface="Oswald Light"/>
              </a:rPr>
              <a:t>Take the Self Management Quiz</a:t>
            </a:r>
            <a:endParaRPr/>
          </a:p>
          <a:p>
            <a:pPr marL="228600" lvl="0" indent="-127000" algn="l" rtl="0">
              <a:lnSpc>
                <a:spcPct val="150000"/>
              </a:lnSpc>
              <a:spcBef>
                <a:spcPts val="1000"/>
              </a:spcBef>
              <a:spcAft>
                <a:spcPts val="0"/>
              </a:spcAft>
              <a:buClr>
                <a:schemeClr val="dk1"/>
              </a:buClr>
              <a:buSzPts val="1600"/>
              <a:buNone/>
            </a:pPr>
            <a:endParaRPr sz="1600">
              <a:latin typeface="Oswald Light"/>
              <a:ea typeface="Oswald Light"/>
              <a:cs typeface="Oswald Light"/>
              <a:sym typeface="Oswald Light"/>
            </a:endParaRPr>
          </a:p>
        </p:txBody>
      </p:sp>
      <p:pic>
        <p:nvPicPr>
          <p:cNvPr id="416" name="Google Shape;416;p44"/>
          <p:cNvPicPr preferRelativeResize="0"/>
          <p:nvPr/>
        </p:nvPicPr>
        <p:blipFill rotWithShape="1">
          <a:blip r:embed="rId3">
            <a:alphaModFix/>
          </a:blip>
          <a:srcRect/>
          <a:stretch/>
        </p:blipFill>
        <p:spPr>
          <a:xfrm>
            <a:off x="0" y="0"/>
            <a:ext cx="5145088" cy="68595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5"/>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a:solidFill>
                  <a:srgbClr val="0E6472"/>
                </a:solidFill>
                <a:latin typeface="Oswald"/>
                <a:ea typeface="Oswald"/>
                <a:cs typeface="Oswald"/>
                <a:sym typeface="Oswald"/>
              </a:rPr>
              <a:t>WESTCENTER.ORG/STARTUP-MENDO</a:t>
            </a:r>
            <a:endParaRPr/>
          </a:p>
        </p:txBody>
      </p:sp>
      <p:sp>
        <p:nvSpPr>
          <p:cNvPr id="422" name="Google Shape;422;p45"/>
          <p:cNvSpPr txBox="1">
            <a:spLocks noGrp="1"/>
          </p:cNvSpPr>
          <p:nvPr>
            <p:ph type="title"/>
          </p:nvPr>
        </p:nvSpPr>
        <p:spPr>
          <a:xfrm>
            <a:off x="0" y="4014788"/>
            <a:ext cx="12266613" cy="153511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Worksheet Review</a:t>
            </a:r>
            <a:endParaRPr>
              <a:solidFill>
                <a:srgbClr val="0E6472"/>
              </a:solidFill>
            </a:endParaRPr>
          </a:p>
        </p:txBody>
      </p:sp>
      <p:pic>
        <p:nvPicPr>
          <p:cNvPr id="423" name="Google Shape;423;p45"/>
          <p:cNvPicPr preferRelativeResize="0"/>
          <p:nvPr/>
        </p:nvPicPr>
        <p:blipFill rotWithShape="1">
          <a:blip r:embed="rId3">
            <a:alphaModFix/>
          </a:blip>
          <a:srcRect/>
          <a:stretch/>
        </p:blipFill>
        <p:spPr>
          <a:xfrm>
            <a:off x="0" y="0"/>
            <a:ext cx="12191999" cy="3219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7"/>
        <p:cNvGrpSpPr/>
        <p:nvPr/>
      </p:nvGrpSpPr>
      <p:grpSpPr>
        <a:xfrm>
          <a:off x="0" y="0"/>
          <a:ext cx="0" cy="0"/>
          <a:chOff x="0" y="0"/>
          <a:chExt cx="0" cy="0"/>
        </a:xfrm>
      </p:grpSpPr>
      <p:pic>
        <p:nvPicPr>
          <p:cNvPr id="428" name="Google Shape;428;p46" descr="A person carrying a surfboard&#10;&#10;Description automatically generated with medium confidence"/>
          <p:cNvPicPr preferRelativeResize="0"/>
          <p:nvPr/>
        </p:nvPicPr>
        <p:blipFill rotWithShape="1">
          <a:blip r:embed="rId3">
            <a:alphaModFix/>
          </a:blip>
          <a:srcRect l="202" t="20241" r="15397" b="8533"/>
          <a:stretch/>
        </p:blipFill>
        <p:spPr>
          <a:xfrm>
            <a:off x="0" y="0"/>
            <a:ext cx="12188825" cy="6858000"/>
          </a:xfrm>
          <a:prstGeom prst="rect">
            <a:avLst/>
          </a:prstGeom>
          <a:noFill/>
          <a:ln>
            <a:noFill/>
          </a:ln>
        </p:spPr>
      </p:pic>
      <p:sp>
        <p:nvSpPr>
          <p:cNvPr id="429" name="Google Shape;429;p46"/>
          <p:cNvSpPr/>
          <p:nvPr/>
        </p:nvSpPr>
        <p:spPr>
          <a:xfrm>
            <a:off x="381000" y="454025"/>
            <a:ext cx="6011863" cy="523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7901D"/>
                </a:solidFill>
                <a:latin typeface="Oswald"/>
                <a:ea typeface="Oswald"/>
                <a:cs typeface="Oswald"/>
                <a:sym typeface="Oswald"/>
              </a:rPr>
              <a:t>THANK YOU FOR BEING PART OF</a:t>
            </a:r>
            <a:endParaRPr/>
          </a:p>
        </p:txBody>
      </p:sp>
      <p:grpSp>
        <p:nvGrpSpPr>
          <p:cNvPr id="430" name="Google Shape;430;p46"/>
          <p:cNvGrpSpPr/>
          <p:nvPr/>
        </p:nvGrpSpPr>
        <p:grpSpPr>
          <a:xfrm>
            <a:off x="381000" y="1352550"/>
            <a:ext cx="6337300" cy="2936782"/>
            <a:chOff x="381129" y="1053797"/>
            <a:chExt cx="6336912" cy="2936454"/>
          </a:xfrm>
        </p:grpSpPr>
        <p:pic>
          <p:nvPicPr>
            <p:cNvPr id="431" name="Google Shape;431;p46"/>
            <p:cNvPicPr preferRelativeResize="0"/>
            <p:nvPr/>
          </p:nvPicPr>
          <p:blipFill rotWithShape="1">
            <a:blip r:embed="rId4">
              <a:alphaModFix/>
            </a:blip>
            <a:srcRect t="63" b="63"/>
            <a:stretch/>
          </p:blipFill>
          <p:spPr>
            <a:xfrm>
              <a:off x="381129" y="1053797"/>
              <a:ext cx="6336912" cy="2288804"/>
            </a:xfrm>
            <a:prstGeom prst="rect">
              <a:avLst/>
            </a:prstGeom>
            <a:noFill/>
            <a:ln>
              <a:noFill/>
            </a:ln>
          </p:spPr>
        </p:pic>
        <p:sp>
          <p:nvSpPr>
            <p:cNvPr id="432" name="Google Shape;432;p46"/>
            <p:cNvSpPr/>
            <p:nvPr/>
          </p:nvSpPr>
          <p:spPr>
            <a:xfrm>
              <a:off x="1539752" y="3159347"/>
              <a:ext cx="1390039" cy="8309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a:solidFill>
                    <a:srgbClr val="0E6472"/>
                  </a:solidFill>
                  <a:latin typeface="Oswald"/>
                  <a:ea typeface="Oswald"/>
                  <a:cs typeface="Oswald"/>
                  <a:sym typeface="Oswald"/>
                </a:rPr>
                <a:t>2024</a:t>
              </a:r>
              <a:endParaRPr/>
            </a:p>
          </p:txBody>
        </p:sp>
      </p:grpSp>
      <p:grpSp>
        <p:nvGrpSpPr>
          <p:cNvPr id="433" name="Google Shape;433;p46"/>
          <p:cNvGrpSpPr/>
          <p:nvPr/>
        </p:nvGrpSpPr>
        <p:grpSpPr>
          <a:xfrm>
            <a:off x="1663700" y="4779963"/>
            <a:ext cx="908050" cy="909637"/>
            <a:chOff x="5396229" y="2574030"/>
            <a:chExt cx="908421" cy="908421"/>
          </a:xfrm>
        </p:grpSpPr>
        <p:sp>
          <p:nvSpPr>
            <p:cNvPr id="434" name="Google Shape;434;p46"/>
            <p:cNvSpPr/>
            <p:nvPr/>
          </p:nvSpPr>
          <p:spPr>
            <a:xfrm>
              <a:off x="5396229" y="2574030"/>
              <a:ext cx="908421" cy="9084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Libre Franklin"/>
                <a:ea typeface="Libre Franklin"/>
                <a:cs typeface="Libre Franklin"/>
                <a:sym typeface="Libre Franklin"/>
              </a:endParaRPr>
            </a:p>
          </p:txBody>
        </p:sp>
        <p:pic>
          <p:nvPicPr>
            <p:cNvPr id="435" name="Google Shape;435;p46"/>
            <p:cNvPicPr preferRelativeResize="0"/>
            <p:nvPr/>
          </p:nvPicPr>
          <p:blipFill rotWithShape="1">
            <a:blip r:embed="rId5">
              <a:alphaModFix/>
            </a:blip>
            <a:srcRect/>
            <a:stretch/>
          </p:blipFill>
          <p:spPr>
            <a:xfrm>
              <a:off x="5437661" y="2655610"/>
              <a:ext cx="825556" cy="745261"/>
            </a:xfrm>
            <a:prstGeom prst="rect">
              <a:avLst/>
            </a:prstGeom>
            <a:noFill/>
            <a:ln>
              <a:noFill/>
            </a:ln>
          </p:spPr>
        </p:pic>
      </p:grpSp>
      <p:grpSp>
        <p:nvGrpSpPr>
          <p:cNvPr id="436" name="Google Shape;436;p46"/>
          <p:cNvGrpSpPr/>
          <p:nvPr/>
        </p:nvGrpSpPr>
        <p:grpSpPr>
          <a:xfrm>
            <a:off x="5726113" y="4779963"/>
            <a:ext cx="908050" cy="909637"/>
            <a:chOff x="4313114" y="4895258"/>
            <a:chExt cx="908421" cy="908421"/>
          </a:xfrm>
        </p:grpSpPr>
        <p:sp>
          <p:nvSpPr>
            <p:cNvPr id="437" name="Google Shape;437;p46"/>
            <p:cNvSpPr/>
            <p:nvPr/>
          </p:nvSpPr>
          <p:spPr>
            <a:xfrm>
              <a:off x="4313114" y="4895258"/>
              <a:ext cx="908421" cy="9084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Libre Franklin"/>
                <a:ea typeface="Libre Franklin"/>
                <a:cs typeface="Libre Franklin"/>
                <a:sym typeface="Libre Franklin"/>
              </a:endParaRPr>
            </a:p>
          </p:txBody>
        </p:sp>
        <p:pic>
          <p:nvPicPr>
            <p:cNvPr id="438" name="Google Shape;438;p46"/>
            <p:cNvPicPr preferRelativeResize="0"/>
            <p:nvPr/>
          </p:nvPicPr>
          <p:blipFill rotWithShape="1">
            <a:blip r:embed="rId6">
              <a:alphaModFix/>
            </a:blip>
            <a:srcRect/>
            <a:stretch/>
          </p:blipFill>
          <p:spPr>
            <a:xfrm>
              <a:off x="4389089" y="4971233"/>
              <a:ext cx="756471" cy="756471"/>
            </a:xfrm>
            <a:prstGeom prst="rect">
              <a:avLst/>
            </a:prstGeom>
            <a:noFill/>
            <a:ln>
              <a:noFill/>
            </a:ln>
          </p:spPr>
        </p:pic>
      </p:grpSp>
      <p:grpSp>
        <p:nvGrpSpPr>
          <p:cNvPr id="439" name="Google Shape;439;p46"/>
          <p:cNvGrpSpPr/>
          <p:nvPr/>
        </p:nvGrpSpPr>
        <p:grpSpPr>
          <a:xfrm>
            <a:off x="2935288" y="4779963"/>
            <a:ext cx="1155700" cy="909637"/>
            <a:chOff x="3263892" y="4898888"/>
            <a:chExt cx="1155337" cy="908421"/>
          </a:xfrm>
        </p:grpSpPr>
        <p:sp>
          <p:nvSpPr>
            <p:cNvPr id="440" name="Google Shape;440;p46"/>
            <p:cNvSpPr/>
            <p:nvPr/>
          </p:nvSpPr>
          <p:spPr>
            <a:xfrm>
              <a:off x="3263892" y="4898888"/>
              <a:ext cx="1155337" cy="9084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Libre Franklin"/>
                <a:ea typeface="Libre Franklin"/>
                <a:cs typeface="Libre Franklin"/>
                <a:sym typeface="Libre Franklin"/>
              </a:endParaRPr>
            </a:p>
          </p:txBody>
        </p:sp>
        <p:pic>
          <p:nvPicPr>
            <p:cNvPr id="441" name="Google Shape;441;p46" descr="Text, whiteboard&#10;&#10;Description automatically generated"/>
            <p:cNvPicPr preferRelativeResize="0"/>
            <p:nvPr/>
          </p:nvPicPr>
          <p:blipFill rotWithShape="1">
            <a:blip r:embed="rId7">
              <a:alphaModFix/>
            </a:blip>
            <a:srcRect/>
            <a:stretch/>
          </p:blipFill>
          <p:spPr>
            <a:xfrm>
              <a:off x="3290064" y="5049316"/>
              <a:ext cx="1102993" cy="607565"/>
            </a:xfrm>
            <a:prstGeom prst="rect">
              <a:avLst/>
            </a:prstGeom>
            <a:noFill/>
            <a:ln>
              <a:noFill/>
            </a:ln>
          </p:spPr>
        </p:pic>
      </p:grpSp>
      <p:grpSp>
        <p:nvGrpSpPr>
          <p:cNvPr id="442" name="Google Shape;442;p46"/>
          <p:cNvGrpSpPr/>
          <p:nvPr/>
        </p:nvGrpSpPr>
        <p:grpSpPr>
          <a:xfrm>
            <a:off x="4452938" y="4779963"/>
            <a:ext cx="909637" cy="909637"/>
            <a:chOff x="7730782" y="4898888"/>
            <a:chExt cx="908421" cy="908421"/>
          </a:xfrm>
        </p:grpSpPr>
        <p:sp>
          <p:nvSpPr>
            <p:cNvPr id="443" name="Google Shape;443;p46"/>
            <p:cNvSpPr/>
            <p:nvPr/>
          </p:nvSpPr>
          <p:spPr>
            <a:xfrm>
              <a:off x="7730782" y="4898888"/>
              <a:ext cx="908421" cy="9084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Libre Franklin"/>
                <a:ea typeface="Libre Franklin"/>
                <a:cs typeface="Libre Franklin"/>
                <a:sym typeface="Libre Franklin"/>
              </a:endParaRPr>
            </a:p>
          </p:txBody>
        </p:sp>
        <p:pic>
          <p:nvPicPr>
            <p:cNvPr id="444" name="Google Shape;444;p46" descr="Logo&#10;&#10;Description automatically generated with low confidence"/>
            <p:cNvPicPr preferRelativeResize="0"/>
            <p:nvPr/>
          </p:nvPicPr>
          <p:blipFill rotWithShape="1">
            <a:blip r:embed="rId8">
              <a:alphaModFix/>
            </a:blip>
            <a:srcRect/>
            <a:stretch/>
          </p:blipFill>
          <p:spPr>
            <a:xfrm>
              <a:off x="7818590" y="4980468"/>
              <a:ext cx="732804" cy="745261"/>
            </a:xfrm>
            <a:prstGeom prst="rect">
              <a:avLst/>
            </a:prstGeom>
            <a:noFill/>
            <a:ln>
              <a:noFill/>
            </a:ln>
          </p:spPr>
        </p:pic>
      </p:grpSp>
      <p:sp>
        <p:nvSpPr>
          <p:cNvPr id="445" name="Google Shape;445;p46"/>
          <p:cNvSpPr/>
          <p:nvPr/>
        </p:nvSpPr>
        <p:spPr>
          <a:xfrm>
            <a:off x="1587500" y="6140450"/>
            <a:ext cx="4665663" cy="400050"/>
          </a:xfrm>
          <a:prstGeom prst="rect">
            <a:avLst/>
          </a:prstGeom>
          <a:noFill/>
          <a:ln>
            <a:noFill/>
          </a:ln>
          <a:effectLst>
            <a:outerShdw blurRad="50800" dist="38100" dir="2700000" algn="tl" rotWithShape="0">
              <a:srgbClr val="000000">
                <a:alpha val="71764"/>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Oswald"/>
                <a:ea typeface="Oswald"/>
                <a:cs typeface="Oswald"/>
                <a:sym typeface="Oswald"/>
              </a:rPr>
              <a:t>WESTCENTER.ORG/STARTUP-MENDO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123" name="Google Shape;123;p16"/>
          <p:cNvSpPr txBox="1">
            <a:spLocks noGrp="1"/>
          </p:cNvSpPr>
          <p:nvPr>
            <p:ph type="title"/>
          </p:nvPr>
        </p:nvSpPr>
        <p:spPr>
          <a:xfrm>
            <a:off x="561975" y="4014788"/>
            <a:ext cx="4327525" cy="1535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The Big Assumption</a:t>
            </a:r>
            <a:endParaRPr>
              <a:solidFill>
                <a:srgbClr val="0E6472"/>
              </a:solidFill>
            </a:endParaRPr>
          </a:p>
        </p:txBody>
      </p:sp>
      <p:sp>
        <p:nvSpPr>
          <p:cNvPr id="124" name="Google Shape;124;p16"/>
          <p:cNvSpPr txBox="1">
            <a:spLocks noGrp="1"/>
          </p:cNvSpPr>
          <p:nvPr>
            <p:ph type="body" idx="1"/>
          </p:nvPr>
        </p:nvSpPr>
        <p:spPr>
          <a:xfrm>
            <a:off x="5076825" y="3822700"/>
            <a:ext cx="6469063" cy="242252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Font typeface="Arial"/>
              <a:buNone/>
            </a:pPr>
            <a:r>
              <a:rPr lang="en-US" sz="2400" i="1">
                <a:latin typeface="Oswald Light"/>
                <a:ea typeface="Oswald Light"/>
                <a:cs typeface="Oswald Light"/>
                <a:sym typeface="Oswald Light"/>
              </a:rPr>
              <a:t>“Just because you know how to do the work of the business, means you know how to do the business of that work”</a:t>
            </a:r>
            <a:endParaRPr/>
          </a:p>
          <a:p>
            <a:pPr marL="0" lvl="0" indent="0" algn="l" rtl="0">
              <a:lnSpc>
                <a:spcPct val="150000"/>
              </a:lnSpc>
              <a:spcBef>
                <a:spcPts val="1000"/>
              </a:spcBef>
              <a:spcAft>
                <a:spcPts val="0"/>
              </a:spcAft>
              <a:buClr>
                <a:schemeClr val="dk1"/>
              </a:buClr>
              <a:buSzPts val="2400"/>
              <a:buFont typeface="Arial"/>
              <a:buNone/>
            </a:pPr>
            <a:r>
              <a:rPr lang="en-US" sz="2400" i="1">
                <a:latin typeface="Oswald Light"/>
                <a:ea typeface="Oswald Light"/>
                <a:cs typeface="Oswald Light"/>
                <a:sym typeface="Oswald Light"/>
              </a:rPr>
              <a:t>-M.Gerber, The EMyth Revisited.”</a:t>
            </a:r>
            <a:endParaRPr/>
          </a:p>
        </p:txBody>
      </p:sp>
      <p:sp>
        <p:nvSpPr>
          <p:cNvPr id="125" name="Google Shape;125;p16"/>
          <p:cNvSpPr/>
          <p:nvPr/>
        </p:nvSpPr>
        <p:spPr>
          <a:xfrm>
            <a:off x="0" y="0"/>
            <a:ext cx="12192000" cy="2931149"/>
          </a:xfrm>
          <a:prstGeom prst="rect">
            <a:avLst/>
          </a:prstGeom>
          <a:blipFill rotWithShape="1">
            <a:blip r:embed="rId3">
              <a:alphaModFix/>
            </a:blip>
            <a:stretch>
              <a:fillRect l="-3245" t="-947" r="-3244" b="-94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126" name="Google Shape;126;p16"/>
          <p:cNvPicPr preferRelativeResize="0"/>
          <p:nvPr/>
        </p:nvPicPr>
        <p:blipFill rotWithShape="1">
          <a:blip r:embed="rId4">
            <a:alphaModFix/>
          </a:blip>
          <a:srcRect/>
          <a:stretch/>
        </p:blipFill>
        <p:spPr>
          <a:xfrm>
            <a:off x="0" y="-6350"/>
            <a:ext cx="4445000" cy="2940050"/>
          </a:xfrm>
          <a:prstGeom prst="rect">
            <a:avLst/>
          </a:prstGeom>
          <a:noFill/>
          <a:ln>
            <a:noFill/>
          </a:ln>
        </p:spPr>
      </p:pic>
      <p:pic>
        <p:nvPicPr>
          <p:cNvPr id="127" name="Google Shape;127;p16"/>
          <p:cNvPicPr preferRelativeResize="0"/>
          <p:nvPr/>
        </p:nvPicPr>
        <p:blipFill rotWithShape="1">
          <a:blip r:embed="rId5">
            <a:alphaModFix/>
          </a:blip>
          <a:srcRect/>
          <a:stretch/>
        </p:blipFill>
        <p:spPr>
          <a:xfrm>
            <a:off x="4445000" y="-6350"/>
            <a:ext cx="4457700" cy="2940050"/>
          </a:xfrm>
          <a:prstGeom prst="rect">
            <a:avLst/>
          </a:prstGeom>
          <a:noFill/>
          <a:ln>
            <a:noFill/>
          </a:ln>
        </p:spPr>
      </p:pic>
      <p:pic>
        <p:nvPicPr>
          <p:cNvPr id="128" name="Google Shape;128;p16"/>
          <p:cNvPicPr preferRelativeResize="0"/>
          <p:nvPr/>
        </p:nvPicPr>
        <p:blipFill rotWithShape="1">
          <a:blip r:embed="rId6">
            <a:alphaModFix/>
          </a:blip>
          <a:srcRect/>
          <a:stretch/>
        </p:blipFill>
        <p:spPr>
          <a:xfrm>
            <a:off x="8902700" y="-6350"/>
            <a:ext cx="3289300" cy="29448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500"/>
                                        <p:tgtEl>
                                          <p:spTgt spid="12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 calcmode="lin" valueType="num">
                                      <p:cBhvr additive="base">
                                        <p:cTn id="11" dur="900"/>
                                        <p:tgtEl>
                                          <p:spTgt spid="127"/>
                                        </p:tgtEl>
                                        <p:attrNameLst>
                                          <p:attrName>ppt_x</p:attrName>
                                        </p:attrNameLst>
                                      </p:cBhvr>
                                      <p:tavLst>
                                        <p:tav tm="0">
                                          <p:val>
                                            <p:strVal val="#ppt_x-1"/>
                                          </p:val>
                                        </p:tav>
                                        <p:tav tm="100000">
                                          <p:val>
                                            <p:strVal val="#ppt_x"/>
                                          </p:val>
                                        </p:tav>
                                      </p:tavLst>
                                    </p:anim>
                                  </p:childTnLst>
                                </p:cTn>
                              </p:par>
                            </p:childTnLst>
                          </p:cTn>
                        </p:par>
                        <p:par>
                          <p:cTn id="12" fill="hold">
                            <p:stCondLst>
                              <p:cond delay="1400"/>
                            </p:stCondLst>
                            <p:childTnLst>
                              <p:par>
                                <p:cTn id="13" presetID="2" presetClass="entr" presetSubtype="8" fill="hold" nodeType="afterEffect">
                                  <p:stCondLst>
                                    <p:cond delay="0"/>
                                  </p:stCondLst>
                                  <p:childTnLst>
                                    <p:set>
                                      <p:cBhvr>
                                        <p:cTn id="14" dur="1" fill="hold">
                                          <p:stCondLst>
                                            <p:cond delay="0"/>
                                          </p:stCondLst>
                                        </p:cTn>
                                        <p:tgtEl>
                                          <p:spTgt spid="128"/>
                                        </p:tgtEl>
                                        <p:attrNameLst>
                                          <p:attrName>style.visibility</p:attrName>
                                        </p:attrNameLst>
                                      </p:cBhvr>
                                      <p:to>
                                        <p:strVal val="visible"/>
                                      </p:to>
                                    </p:set>
                                    <p:anim calcmode="lin" valueType="num">
                                      <p:cBhvr additive="base">
                                        <p:cTn id="15" dur="1000"/>
                                        <p:tgtEl>
                                          <p:spTgt spid="1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7"/>
          <p:cNvSpPr/>
          <p:nvPr/>
        </p:nvSpPr>
        <p:spPr>
          <a:xfrm>
            <a:off x="0" y="3176588"/>
            <a:ext cx="12192000" cy="3681412"/>
          </a:xfrm>
          <a:prstGeom prst="rect">
            <a:avLst/>
          </a:prstGeom>
          <a:solidFill>
            <a:srgbClr val="0E647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34" name="Google Shape;134;p17"/>
          <p:cNvSpPr txBox="1">
            <a:spLocks noGrp="1"/>
          </p:cNvSpPr>
          <p:nvPr>
            <p:ph type="title" idx="4294967295"/>
          </p:nvPr>
        </p:nvSpPr>
        <p:spPr>
          <a:xfrm>
            <a:off x="838200" y="4413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Business Functions</a:t>
            </a:r>
            <a:br>
              <a:rPr lang="en-US">
                <a:solidFill>
                  <a:srgbClr val="0E6472"/>
                </a:solidFill>
                <a:latin typeface="Open Sans Light"/>
                <a:ea typeface="Open Sans Light"/>
                <a:cs typeface="Open Sans Light"/>
                <a:sym typeface="Open Sans Light"/>
              </a:rPr>
            </a:br>
            <a:r>
              <a:rPr lang="en-US" sz="2800" i="1">
                <a:solidFill>
                  <a:srgbClr val="0E6472"/>
                </a:solidFill>
                <a:latin typeface="Open Sans Light"/>
                <a:ea typeface="Open Sans Light"/>
                <a:cs typeface="Open Sans Light"/>
                <a:sym typeface="Open Sans Light"/>
              </a:rPr>
              <a:t>Structure for a business that works</a:t>
            </a:r>
            <a:endParaRPr/>
          </a:p>
        </p:txBody>
      </p:sp>
      <p:sp>
        <p:nvSpPr>
          <p:cNvPr id="135" name="Google Shape;135;p17"/>
          <p:cNvSpPr txBox="1">
            <a:spLocks noGrp="1"/>
          </p:cNvSpPr>
          <p:nvPr>
            <p:ph type="body" idx="4294967295"/>
          </p:nvPr>
        </p:nvSpPr>
        <p:spPr>
          <a:xfrm>
            <a:off x="838200" y="1928813"/>
            <a:ext cx="5957888" cy="927100"/>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0"/>
              </a:spcBef>
              <a:spcAft>
                <a:spcPts val="0"/>
              </a:spcAft>
              <a:buClr>
                <a:schemeClr val="dk1"/>
              </a:buClr>
              <a:buSzPts val="1300"/>
              <a:buFont typeface="Arial"/>
              <a:buNone/>
            </a:pPr>
            <a:r>
              <a:rPr lang="en-US" sz="1300">
                <a:latin typeface="Oswald Light"/>
                <a:ea typeface="Oswald Light"/>
                <a:cs typeface="Oswald Light"/>
                <a:sym typeface="Oswald Light"/>
              </a:rPr>
              <a:t>Organizing your business with structure will help you grow in a way that doesn’t consume you. This will become the blueprint you use to systemize the workflow, hiring, growth strategy and management. </a:t>
            </a:r>
            <a:endParaRPr/>
          </a:p>
        </p:txBody>
      </p:sp>
      <p:sp>
        <p:nvSpPr>
          <p:cNvPr id="136" name="Google Shape;136;p17"/>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lt1"/>
              </a:buClr>
              <a:buSzPts val="2000"/>
              <a:buFont typeface="Oswald"/>
              <a:buNone/>
            </a:pPr>
            <a:r>
              <a:rPr lang="en-US" sz="2000">
                <a:solidFill>
                  <a:schemeClr val="lt1"/>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137" name="Google Shape;137;p17"/>
          <p:cNvSpPr txBox="1"/>
          <p:nvPr/>
        </p:nvSpPr>
        <p:spPr>
          <a:xfrm>
            <a:off x="1601788" y="3683000"/>
            <a:ext cx="5194300" cy="1030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What is your Vision?</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By creating your vision first, you will be able to develop your infrastructure relevant for your needs. Some areas may grow at different speeds than others.   </a:t>
            </a:r>
            <a:endParaRPr sz="1800">
              <a:solidFill>
                <a:schemeClr val="dk1"/>
              </a:solidFill>
              <a:latin typeface="Arial"/>
              <a:ea typeface="Arial"/>
              <a:cs typeface="Arial"/>
              <a:sym typeface="Arial"/>
            </a:endParaRPr>
          </a:p>
        </p:txBody>
      </p:sp>
      <p:sp>
        <p:nvSpPr>
          <p:cNvPr id="138" name="Google Shape;138;p17"/>
          <p:cNvSpPr/>
          <p:nvPr/>
        </p:nvSpPr>
        <p:spPr>
          <a:xfrm>
            <a:off x="904875" y="3648075"/>
            <a:ext cx="565150" cy="565150"/>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39" name="Google Shape;139;p17"/>
          <p:cNvSpPr txBox="1"/>
          <p:nvPr/>
        </p:nvSpPr>
        <p:spPr>
          <a:xfrm>
            <a:off x="1601788" y="4813300"/>
            <a:ext cx="5194300" cy="1031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Leadership First</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Leadership is the conduit for the systemic connections throughought your business. It helps individuals, work flow and departments connect when they should and need to. Making leadership a priority, will enhance everything else you may still be doing in the business, nonetheless grow it. </a:t>
            </a:r>
            <a:endParaRPr sz="1800">
              <a:solidFill>
                <a:schemeClr val="dk1"/>
              </a:solidFill>
              <a:latin typeface="Arial"/>
              <a:ea typeface="Arial"/>
              <a:cs typeface="Arial"/>
              <a:sym typeface="Arial"/>
            </a:endParaRPr>
          </a:p>
        </p:txBody>
      </p:sp>
      <p:sp>
        <p:nvSpPr>
          <p:cNvPr id="140" name="Google Shape;140;p17"/>
          <p:cNvSpPr/>
          <p:nvPr/>
        </p:nvSpPr>
        <p:spPr>
          <a:xfrm>
            <a:off x="904875" y="4779963"/>
            <a:ext cx="565150" cy="565150"/>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141" name="Google Shape;141;p17" descr="Users with solid fill"/>
          <p:cNvPicPr preferRelativeResize="0"/>
          <p:nvPr/>
        </p:nvPicPr>
        <p:blipFill rotWithShape="1">
          <a:blip r:embed="rId3">
            <a:alphaModFix/>
          </a:blip>
          <a:srcRect/>
          <a:stretch/>
        </p:blipFill>
        <p:spPr>
          <a:xfrm>
            <a:off x="977900" y="4813300"/>
            <a:ext cx="468313" cy="466725"/>
          </a:xfrm>
          <a:prstGeom prst="rect">
            <a:avLst/>
          </a:prstGeom>
          <a:noFill/>
          <a:ln>
            <a:noFill/>
          </a:ln>
        </p:spPr>
      </p:pic>
      <p:pic>
        <p:nvPicPr>
          <p:cNvPr id="142" name="Google Shape;142;p17"/>
          <p:cNvPicPr preferRelativeResize="0"/>
          <p:nvPr/>
        </p:nvPicPr>
        <p:blipFill rotWithShape="1">
          <a:blip r:embed="rId4">
            <a:alphaModFix/>
          </a:blip>
          <a:srcRect/>
          <a:stretch/>
        </p:blipFill>
        <p:spPr>
          <a:xfrm>
            <a:off x="7340600" y="117475"/>
            <a:ext cx="4600575" cy="4095750"/>
          </a:xfrm>
          <a:prstGeom prst="rect">
            <a:avLst/>
          </a:prstGeom>
          <a:noFill/>
          <a:ln>
            <a:noFill/>
          </a:ln>
        </p:spPr>
      </p:pic>
      <p:grpSp>
        <p:nvGrpSpPr>
          <p:cNvPr id="143" name="Google Shape;143;p17"/>
          <p:cNvGrpSpPr/>
          <p:nvPr/>
        </p:nvGrpSpPr>
        <p:grpSpPr>
          <a:xfrm>
            <a:off x="903288" y="3648075"/>
            <a:ext cx="566737" cy="565150"/>
            <a:chOff x="6363219" y="714472"/>
            <a:chExt cx="565608" cy="565608"/>
          </a:xfrm>
        </p:grpSpPr>
        <p:sp>
          <p:nvSpPr>
            <p:cNvPr id="144" name="Google Shape;144;p17"/>
            <p:cNvSpPr/>
            <p:nvPr/>
          </p:nvSpPr>
          <p:spPr>
            <a:xfrm>
              <a:off x="6363219" y="714472"/>
              <a:ext cx="565608" cy="565608"/>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145" name="Google Shape;145;p17" descr="Bullseye with solid fill"/>
            <p:cNvPicPr preferRelativeResize="0"/>
            <p:nvPr/>
          </p:nvPicPr>
          <p:blipFill rotWithShape="1">
            <a:blip r:embed="rId5">
              <a:alphaModFix/>
            </a:blip>
            <a:srcRect/>
            <a:stretch/>
          </p:blipFill>
          <p:spPr>
            <a:xfrm>
              <a:off x="6448612" y="794285"/>
              <a:ext cx="405982" cy="405982"/>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8"/>
          <p:cNvSpPr/>
          <p:nvPr/>
        </p:nvSpPr>
        <p:spPr>
          <a:xfrm>
            <a:off x="0" y="3186113"/>
            <a:ext cx="12192000" cy="3681412"/>
          </a:xfrm>
          <a:prstGeom prst="rect">
            <a:avLst/>
          </a:prstGeom>
          <a:solidFill>
            <a:srgbClr val="0E647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 name="Google Shape;151;p18"/>
          <p:cNvSpPr txBox="1">
            <a:spLocks noGrp="1"/>
          </p:cNvSpPr>
          <p:nvPr>
            <p:ph type="title"/>
          </p:nvPr>
        </p:nvSpPr>
        <p:spPr>
          <a:xfrm>
            <a:off x="838200" y="4413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Personal Objectives</a:t>
            </a:r>
            <a:endParaRPr/>
          </a:p>
        </p:txBody>
      </p:sp>
      <p:sp>
        <p:nvSpPr>
          <p:cNvPr id="152" name="Google Shape;152;p18"/>
          <p:cNvSpPr txBox="1">
            <a:spLocks noGrp="1"/>
          </p:cNvSpPr>
          <p:nvPr>
            <p:ph type="body" idx="1"/>
          </p:nvPr>
        </p:nvSpPr>
        <p:spPr>
          <a:xfrm>
            <a:off x="646113" y="1609725"/>
            <a:ext cx="6149975" cy="124618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400"/>
              <a:buFont typeface="Arial"/>
              <a:buNone/>
            </a:pPr>
            <a:r>
              <a:rPr lang="en-US" sz="1400">
                <a:latin typeface="Oswald Light"/>
                <a:ea typeface="Oswald Light"/>
                <a:cs typeface="Oswald Light"/>
                <a:sym typeface="Oswald Light"/>
              </a:rPr>
              <a:t>Aristotle said, “People are goal seeking animals. Their lives only have meaning if they are reaching out and striving for meaningful goals.”  Whether you have set goals intentionally or not, we all have goals.  Some of us may think we don’t have goals, but we do.</a:t>
            </a:r>
            <a:endParaRPr/>
          </a:p>
        </p:txBody>
      </p:sp>
      <p:sp>
        <p:nvSpPr>
          <p:cNvPr id="153" name="Google Shape;153;p18"/>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a:solidFill>
                  <a:schemeClr val="lt1"/>
                </a:solidFill>
                <a:latin typeface="Oswald"/>
                <a:ea typeface="Oswald"/>
                <a:cs typeface="Oswald"/>
                <a:sym typeface="Oswald"/>
              </a:rPr>
              <a:t>WESTCENTER.ORG/STARTUP-MENDO</a:t>
            </a:r>
            <a:endParaRPr/>
          </a:p>
        </p:txBody>
      </p:sp>
      <p:sp>
        <p:nvSpPr>
          <p:cNvPr id="154" name="Google Shape;154;p18"/>
          <p:cNvSpPr txBox="1"/>
          <p:nvPr/>
        </p:nvSpPr>
        <p:spPr>
          <a:xfrm>
            <a:off x="1601788" y="3683000"/>
            <a:ext cx="5194300" cy="1030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Leadership Means Life, then Business</a:t>
            </a:r>
            <a:endParaRPr/>
          </a:p>
          <a:p>
            <a:pPr marL="0" marR="0" lvl="0" indent="0" algn="l" rtl="0">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While you may not always be able to prioritize your time, you must think of yourself first, then you can build a business that supports that. </a:t>
            </a:r>
            <a:endParaRPr/>
          </a:p>
        </p:txBody>
      </p:sp>
      <p:sp>
        <p:nvSpPr>
          <p:cNvPr id="155" name="Google Shape;155;p18"/>
          <p:cNvSpPr/>
          <p:nvPr/>
        </p:nvSpPr>
        <p:spPr>
          <a:xfrm>
            <a:off x="904875" y="3648075"/>
            <a:ext cx="565150" cy="565150"/>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6" name="Google Shape;156;p18"/>
          <p:cNvSpPr txBox="1"/>
          <p:nvPr/>
        </p:nvSpPr>
        <p:spPr>
          <a:xfrm>
            <a:off x="1601788" y="4813300"/>
            <a:ext cx="5194300" cy="1031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Goals and Planning</a:t>
            </a:r>
            <a:endParaRPr/>
          </a:p>
          <a:p>
            <a:pPr marL="0" marR="0" lvl="0" indent="0" algn="l" rtl="0">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Dreaming of your goals is only the first step towards achieving your goals. The next crucial step is then planning; which takes forecasting, organizing, self management systems and consistency. </a:t>
            </a:r>
            <a:endParaRPr/>
          </a:p>
        </p:txBody>
      </p:sp>
      <p:pic>
        <p:nvPicPr>
          <p:cNvPr id="157" name="Google Shape;157;p18" descr="Users with solid fill"/>
          <p:cNvPicPr preferRelativeResize="0"/>
          <p:nvPr/>
        </p:nvPicPr>
        <p:blipFill rotWithShape="1">
          <a:blip r:embed="rId3">
            <a:alphaModFix/>
          </a:blip>
          <a:srcRect/>
          <a:stretch/>
        </p:blipFill>
        <p:spPr>
          <a:xfrm>
            <a:off x="949325" y="3700463"/>
            <a:ext cx="468313" cy="466725"/>
          </a:xfrm>
          <a:prstGeom prst="rect">
            <a:avLst/>
          </a:prstGeom>
          <a:noFill/>
          <a:ln>
            <a:noFill/>
          </a:ln>
        </p:spPr>
      </p:pic>
      <p:grpSp>
        <p:nvGrpSpPr>
          <p:cNvPr id="158" name="Google Shape;158;p18"/>
          <p:cNvGrpSpPr/>
          <p:nvPr/>
        </p:nvGrpSpPr>
        <p:grpSpPr>
          <a:xfrm>
            <a:off x="903288" y="4837113"/>
            <a:ext cx="566737" cy="565150"/>
            <a:chOff x="6363219" y="714472"/>
            <a:chExt cx="565608" cy="565608"/>
          </a:xfrm>
        </p:grpSpPr>
        <p:sp>
          <p:nvSpPr>
            <p:cNvPr id="159" name="Google Shape;159;p18"/>
            <p:cNvSpPr/>
            <p:nvPr/>
          </p:nvSpPr>
          <p:spPr>
            <a:xfrm>
              <a:off x="6363219" y="714472"/>
              <a:ext cx="565608" cy="565608"/>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60" name="Google Shape;160;p18" descr="Bullseye with solid fill"/>
            <p:cNvPicPr preferRelativeResize="0"/>
            <p:nvPr/>
          </p:nvPicPr>
          <p:blipFill rotWithShape="1">
            <a:blip r:embed="rId4">
              <a:alphaModFix/>
            </a:blip>
            <a:srcRect/>
            <a:stretch/>
          </p:blipFill>
          <p:spPr>
            <a:xfrm>
              <a:off x="6448612" y="794285"/>
              <a:ext cx="405982" cy="405982"/>
            </a:xfrm>
            <a:prstGeom prst="rect">
              <a:avLst/>
            </a:prstGeom>
            <a:noFill/>
            <a:ln>
              <a:noFill/>
            </a:ln>
          </p:spPr>
        </p:pic>
      </p:grpSp>
      <p:pic>
        <p:nvPicPr>
          <p:cNvPr id="161" name="Google Shape;161;p18"/>
          <p:cNvPicPr preferRelativeResize="0"/>
          <p:nvPr/>
        </p:nvPicPr>
        <p:blipFill rotWithShape="1">
          <a:blip r:embed="rId5">
            <a:alphaModFix/>
          </a:blip>
          <a:srcRect/>
          <a:stretch/>
        </p:blipFill>
        <p:spPr>
          <a:xfrm>
            <a:off x="7146925" y="0"/>
            <a:ext cx="5045075" cy="3365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9"/>
          <p:cNvSpPr/>
          <p:nvPr/>
        </p:nvSpPr>
        <p:spPr>
          <a:xfrm>
            <a:off x="0" y="3176588"/>
            <a:ext cx="12192000" cy="3681412"/>
          </a:xfrm>
          <a:prstGeom prst="rect">
            <a:avLst/>
          </a:prstGeom>
          <a:solidFill>
            <a:srgbClr val="0E647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67" name="Google Shape;167;p19"/>
          <p:cNvSpPr txBox="1">
            <a:spLocks noGrp="1"/>
          </p:cNvSpPr>
          <p:nvPr>
            <p:ph type="title" idx="4294967295"/>
          </p:nvPr>
        </p:nvSpPr>
        <p:spPr>
          <a:xfrm>
            <a:off x="838200" y="4413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Business Vision</a:t>
            </a:r>
            <a:br>
              <a:rPr lang="en-US">
                <a:solidFill>
                  <a:srgbClr val="0E6472"/>
                </a:solidFill>
                <a:latin typeface="Open Sans Light"/>
                <a:ea typeface="Open Sans Light"/>
                <a:cs typeface="Open Sans Light"/>
                <a:sym typeface="Open Sans Light"/>
              </a:rPr>
            </a:br>
            <a:r>
              <a:rPr lang="en-US" sz="2800" i="1">
                <a:solidFill>
                  <a:srgbClr val="0E6472"/>
                </a:solidFill>
                <a:latin typeface="Open Sans Light"/>
                <a:ea typeface="Open Sans Light"/>
                <a:cs typeface="Open Sans Light"/>
                <a:sym typeface="Open Sans Light"/>
              </a:rPr>
              <a:t>Turning Your Ideas into Action</a:t>
            </a:r>
            <a:endParaRPr/>
          </a:p>
        </p:txBody>
      </p:sp>
      <p:sp>
        <p:nvSpPr>
          <p:cNvPr id="168" name="Google Shape;168;p19"/>
          <p:cNvSpPr txBox="1">
            <a:spLocks noGrp="1"/>
          </p:cNvSpPr>
          <p:nvPr>
            <p:ph type="body" idx="4294967295"/>
          </p:nvPr>
        </p:nvSpPr>
        <p:spPr>
          <a:xfrm>
            <a:off x="838200" y="1928813"/>
            <a:ext cx="5957888" cy="927100"/>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0"/>
              </a:spcBef>
              <a:spcAft>
                <a:spcPts val="0"/>
              </a:spcAft>
              <a:buClr>
                <a:schemeClr val="dk1"/>
              </a:buClr>
              <a:buSzPts val="1300"/>
              <a:buFont typeface="Arial"/>
              <a:buNone/>
            </a:pPr>
            <a:r>
              <a:rPr lang="en-US" sz="1300">
                <a:latin typeface="Oswald Light"/>
                <a:ea typeface="Oswald Light"/>
                <a:cs typeface="Oswald Light"/>
                <a:sym typeface="Oswald Light"/>
              </a:rPr>
              <a:t>Documenting a vision provides a sense of purpose and  direction towards the future, inspiration for you and your employees, transfers ownership and becomes a basis for decision making, planning, and business development activities.</a:t>
            </a:r>
            <a:endParaRPr/>
          </a:p>
          <a:p>
            <a:pPr marL="0" lvl="0" indent="0" algn="l" rtl="0">
              <a:lnSpc>
                <a:spcPct val="140000"/>
              </a:lnSpc>
              <a:spcBef>
                <a:spcPts val="1000"/>
              </a:spcBef>
              <a:spcAft>
                <a:spcPts val="0"/>
              </a:spcAft>
              <a:buClr>
                <a:schemeClr val="dk1"/>
              </a:buClr>
              <a:buSzPts val="1300"/>
              <a:buFont typeface="Arial"/>
              <a:buNone/>
            </a:pPr>
            <a:endParaRPr sz="1300">
              <a:latin typeface="Oswald Light"/>
              <a:ea typeface="Oswald Light"/>
              <a:cs typeface="Oswald Light"/>
              <a:sym typeface="Oswald Light"/>
            </a:endParaRPr>
          </a:p>
        </p:txBody>
      </p:sp>
      <p:sp>
        <p:nvSpPr>
          <p:cNvPr id="169" name="Google Shape;169;p19"/>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lt1"/>
              </a:buClr>
              <a:buSzPts val="2000"/>
              <a:buFont typeface="Oswald"/>
              <a:buNone/>
            </a:pPr>
            <a:r>
              <a:rPr lang="en-US" sz="2000">
                <a:solidFill>
                  <a:schemeClr val="lt1"/>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170" name="Google Shape;170;p19"/>
          <p:cNvSpPr txBox="1"/>
          <p:nvPr/>
        </p:nvSpPr>
        <p:spPr>
          <a:xfrm>
            <a:off x="1601788" y="3683000"/>
            <a:ext cx="5194300" cy="1030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Design First, Build Second</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Creating your business first will ensure you build something that achieves what you want. Do you remember what you first dreamt about when opening your business?  </a:t>
            </a:r>
            <a:endParaRPr sz="1800">
              <a:solidFill>
                <a:schemeClr val="dk1"/>
              </a:solidFill>
              <a:latin typeface="Arial"/>
              <a:ea typeface="Arial"/>
              <a:cs typeface="Arial"/>
              <a:sym typeface="Arial"/>
            </a:endParaRPr>
          </a:p>
        </p:txBody>
      </p:sp>
      <p:sp>
        <p:nvSpPr>
          <p:cNvPr id="171" name="Google Shape;171;p19"/>
          <p:cNvSpPr txBox="1"/>
          <p:nvPr/>
        </p:nvSpPr>
        <p:spPr>
          <a:xfrm>
            <a:off x="1601788" y="4813300"/>
            <a:ext cx="5194300" cy="1031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Arial"/>
              <a:buNone/>
            </a:pPr>
            <a:r>
              <a:rPr lang="en-US" sz="1400" b="1">
                <a:solidFill>
                  <a:schemeClr val="lt1"/>
                </a:solidFill>
                <a:latin typeface="Open Sans SemiBold"/>
                <a:ea typeface="Open Sans SemiBold"/>
                <a:cs typeface="Open Sans SemiBold"/>
                <a:sym typeface="Open Sans SemiBold"/>
              </a:rPr>
              <a:t>Your Commitment becomes The Commitment</a:t>
            </a:r>
            <a:endParaRPr sz="1800">
              <a:solidFill>
                <a:schemeClr val="dk1"/>
              </a:solidFill>
              <a:latin typeface="Arial"/>
              <a:ea typeface="Arial"/>
              <a:cs typeface="Arial"/>
              <a:sym typeface="Arial"/>
            </a:endParaRPr>
          </a:p>
          <a:p>
            <a:pPr marL="0" marR="0" lvl="0" indent="0" algn="l" rtl="0">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Building the business of your dreams is only possible if others can help. Your dreams are probably bigger than what you can do by yourself. By creating your vision first, others can be part of helping you create what you want. </a:t>
            </a:r>
            <a:endParaRPr sz="1800">
              <a:solidFill>
                <a:schemeClr val="dk1"/>
              </a:solidFill>
              <a:latin typeface="Arial"/>
              <a:ea typeface="Arial"/>
              <a:cs typeface="Arial"/>
              <a:sym typeface="Arial"/>
            </a:endParaRPr>
          </a:p>
        </p:txBody>
      </p:sp>
      <p:sp>
        <p:nvSpPr>
          <p:cNvPr id="172" name="Google Shape;172;p19"/>
          <p:cNvSpPr/>
          <p:nvPr/>
        </p:nvSpPr>
        <p:spPr>
          <a:xfrm>
            <a:off x="904875" y="4779963"/>
            <a:ext cx="565150" cy="565150"/>
          </a:xfrm>
          <a:prstGeom prst="ellipse">
            <a:avLst/>
          </a:prstGeom>
          <a:solidFill>
            <a:srgbClr val="F7901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173" name="Google Shape;173;p19" descr="Users with solid fill"/>
          <p:cNvPicPr preferRelativeResize="0"/>
          <p:nvPr/>
        </p:nvPicPr>
        <p:blipFill rotWithShape="1">
          <a:blip r:embed="rId3">
            <a:alphaModFix/>
          </a:blip>
          <a:srcRect/>
          <a:stretch/>
        </p:blipFill>
        <p:spPr>
          <a:xfrm>
            <a:off x="977900" y="4813300"/>
            <a:ext cx="468313" cy="466725"/>
          </a:xfrm>
          <a:prstGeom prst="rect">
            <a:avLst/>
          </a:prstGeom>
          <a:noFill/>
          <a:ln>
            <a:noFill/>
          </a:ln>
        </p:spPr>
      </p:pic>
      <p:sp>
        <p:nvSpPr>
          <p:cNvPr id="174" name="Google Shape;174;p19"/>
          <p:cNvSpPr/>
          <p:nvPr/>
        </p:nvSpPr>
        <p:spPr>
          <a:xfrm>
            <a:off x="6796088" y="193675"/>
            <a:ext cx="4625975" cy="50546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175" name="Google Shape;175;p19"/>
          <p:cNvPicPr preferRelativeResize="0"/>
          <p:nvPr/>
        </p:nvPicPr>
        <p:blipFill rotWithShape="1">
          <a:blip r:embed="rId5">
            <a:alphaModFix/>
          </a:blip>
          <a:srcRect/>
          <a:stretch/>
        </p:blipFill>
        <p:spPr>
          <a:xfrm>
            <a:off x="904875" y="3768725"/>
            <a:ext cx="566738" cy="5667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p:nvPr/>
        </p:nvSpPr>
        <p:spPr>
          <a:xfrm>
            <a:off x="6829425" y="6261100"/>
            <a:ext cx="4638675"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181" name="Google Shape;181;p20"/>
          <p:cNvSpPr txBox="1">
            <a:spLocks noGrp="1"/>
          </p:cNvSpPr>
          <p:nvPr>
            <p:ph type="title"/>
          </p:nvPr>
        </p:nvSpPr>
        <p:spPr>
          <a:xfrm>
            <a:off x="4097338" y="400050"/>
            <a:ext cx="725646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What Next? </a:t>
            </a:r>
            <a:br>
              <a:rPr lang="en-US">
                <a:solidFill>
                  <a:srgbClr val="0E6472"/>
                </a:solidFill>
                <a:latin typeface="Open Sans Light"/>
                <a:ea typeface="Open Sans Light"/>
                <a:cs typeface="Open Sans Light"/>
                <a:sym typeface="Open Sans Light"/>
              </a:rPr>
            </a:br>
            <a:r>
              <a:rPr lang="en-US" sz="3200" i="1">
                <a:solidFill>
                  <a:srgbClr val="0E6472"/>
                </a:solidFill>
                <a:latin typeface="Open Sans Light"/>
                <a:ea typeface="Open Sans Light"/>
                <a:cs typeface="Open Sans Light"/>
                <a:sym typeface="Open Sans Light"/>
              </a:rPr>
              <a:t>Three Years From Today</a:t>
            </a:r>
            <a:endParaRPr sz="3200">
              <a:solidFill>
                <a:srgbClr val="0E6472"/>
              </a:solidFill>
            </a:endParaRPr>
          </a:p>
        </p:txBody>
      </p:sp>
      <p:sp>
        <p:nvSpPr>
          <p:cNvPr id="182" name="Google Shape;182;p20"/>
          <p:cNvSpPr txBox="1">
            <a:spLocks noGrp="1"/>
          </p:cNvSpPr>
          <p:nvPr>
            <p:ph type="body" idx="1"/>
          </p:nvPr>
        </p:nvSpPr>
        <p:spPr>
          <a:xfrm>
            <a:off x="4097338" y="1978025"/>
            <a:ext cx="7256462" cy="3884613"/>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600"/>
              <a:buFont typeface="Arial"/>
              <a:buNone/>
            </a:pPr>
            <a:r>
              <a:rPr lang="en-US" sz="1600">
                <a:latin typeface="Oswald Light"/>
                <a:ea typeface="Oswald Light"/>
                <a:cs typeface="Oswald Light"/>
                <a:sym typeface="Oswald Light"/>
              </a:rPr>
              <a:t>When beginning your exploration, think of the the end result you desire. For many, speaking and writing your vision is the present tense helps remove any current barriers that may keep you from your truest vision. It is important to remember not to worry about how you are going to create your vision but focus on what your vision is. </a:t>
            </a:r>
            <a:endParaRPr/>
          </a:p>
        </p:txBody>
      </p:sp>
      <p:pic>
        <p:nvPicPr>
          <p:cNvPr id="183" name="Google Shape;183;p20" descr="man holding eyeglasses"/>
          <p:cNvPicPr preferRelativeResize="0"/>
          <p:nvPr/>
        </p:nvPicPr>
        <p:blipFill rotWithShape="1">
          <a:blip r:embed="rId3">
            <a:alphaModFix/>
          </a:blip>
          <a:srcRect/>
          <a:stretch/>
        </p:blipFill>
        <p:spPr>
          <a:xfrm>
            <a:off x="0" y="400050"/>
            <a:ext cx="3906838" cy="5861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1"/>
          <p:cNvSpPr/>
          <p:nvPr/>
        </p:nvSpPr>
        <p:spPr>
          <a:xfrm>
            <a:off x="6802438" y="6261100"/>
            <a:ext cx="4665662" cy="4000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E6472"/>
              </a:buClr>
              <a:buSzPts val="2000"/>
              <a:buFont typeface="Oswald"/>
              <a:buNone/>
            </a:pPr>
            <a:r>
              <a:rPr lang="en-US" sz="2000">
                <a:solidFill>
                  <a:srgbClr val="0E6472"/>
                </a:solidFill>
                <a:latin typeface="Oswald"/>
                <a:ea typeface="Oswald"/>
                <a:cs typeface="Oswald"/>
                <a:sym typeface="Oswald"/>
              </a:rPr>
              <a:t>WESTCENTER.ORG/STARTUP-MENDO</a:t>
            </a:r>
            <a:endParaRPr sz="1800">
              <a:solidFill>
                <a:schemeClr val="dk1"/>
              </a:solidFill>
              <a:latin typeface="Arial"/>
              <a:ea typeface="Arial"/>
              <a:cs typeface="Arial"/>
              <a:sym typeface="Arial"/>
            </a:endParaRPr>
          </a:p>
        </p:txBody>
      </p:sp>
      <p:sp>
        <p:nvSpPr>
          <p:cNvPr id="189" name="Google Shape;189;p21"/>
          <p:cNvSpPr txBox="1">
            <a:spLocks noGrp="1"/>
          </p:cNvSpPr>
          <p:nvPr>
            <p:ph type="title"/>
          </p:nvPr>
        </p:nvSpPr>
        <p:spPr>
          <a:xfrm>
            <a:off x="6273800" y="400050"/>
            <a:ext cx="50800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6472"/>
              </a:buClr>
              <a:buSzPts val="4400"/>
              <a:buFont typeface="Open Sans Light"/>
              <a:buNone/>
            </a:pPr>
            <a:r>
              <a:rPr lang="en-US">
                <a:solidFill>
                  <a:srgbClr val="0E6472"/>
                </a:solidFill>
                <a:latin typeface="Open Sans Light"/>
                <a:ea typeface="Open Sans Light"/>
                <a:cs typeface="Open Sans Light"/>
                <a:sym typeface="Open Sans Light"/>
              </a:rPr>
              <a:t>Discover Your Vision</a:t>
            </a:r>
            <a:endParaRPr>
              <a:solidFill>
                <a:srgbClr val="0E6472"/>
              </a:solidFill>
            </a:endParaRPr>
          </a:p>
        </p:txBody>
      </p:sp>
      <p:sp>
        <p:nvSpPr>
          <p:cNvPr id="190" name="Google Shape;190;p21"/>
          <p:cNvSpPr txBox="1">
            <a:spLocks noGrp="1"/>
          </p:cNvSpPr>
          <p:nvPr>
            <p:ph type="body" idx="1"/>
          </p:nvPr>
        </p:nvSpPr>
        <p:spPr>
          <a:xfrm>
            <a:off x="6273800" y="1978025"/>
            <a:ext cx="5080000" cy="3884613"/>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600"/>
              <a:buFont typeface="Arial"/>
              <a:buNone/>
            </a:pPr>
            <a:r>
              <a:rPr lang="en-US" sz="1600">
                <a:latin typeface="Oswald Light"/>
                <a:ea typeface="Oswald Light"/>
                <a:cs typeface="Oswald Light"/>
                <a:sym typeface="Oswald Light"/>
              </a:rPr>
              <a:t>Your vision should be a documented vision for what your business looks like when it is “done”. It should be written for 3-5 years in the future, and only contain what you want it to look like, not how. </a:t>
            </a:r>
            <a:endParaRPr/>
          </a:p>
          <a:p>
            <a:pPr marL="0" lvl="0" indent="0" algn="l" rtl="0">
              <a:lnSpc>
                <a:spcPct val="150000"/>
              </a:lnSpc>
              <a:spcBef>
                <a:spcPts val="1000"/>
              </a:spcBef>
              <a:spcAft>
                <a:spcPts val="0"/>
              </a:spcAft>
              <a:buClr>
                <a:srgbClr val="0E6472"/>
              </a:buClr>
              <a:buSzPts val="1600"/>
              <a:buFont typeface="Arial"/>
              <a:buNone/>
            </a:pPr>
            <a:r>
              <a:rPr lang="en-US" sz="1600" b="1">
                <a:solidFill>
                  <a:srgbClr val="0E6472"/>
                </a:solidFill>
                <a:latin typeface="Open Sans SemiBold"/>
                <a:ea typeface="Open Sans SemiBold"/>
                <a:cs typeface="Open Sans SemiBold"/>
                <a:sym typeface="Open Sans SemiBold"/>
              </a:rPr>
              <a:t>How will you use it?</a:t>
            </a:r>
            <a:endParaRPr/>
          </a:p>
          <a:p>
            <a:pPr marL="0" lvl="0" indent="0" algn="l" rtl="0">
              <a:lnSpc>
                <a:spcPct val="150000"/>
              </a:lnSpc>
              <a:spcBef>
                <a:spcPts val="1000"/>
              </a:spcBef>
              <a:spcAft>
                <a:spcPts val="0"/>
              </a:spcAft>
              <a:buClr>
                <a:srgbClr val="0E6472"/>
              </a:buClr>
              <a:buSzPts val="1600"/>
              <a:buFont typeface="Arial"/>
              <a:buNone/>
            </a:pPr>
            <a:r>
              <a:rPr lang="en-US" sz="1600">
                <a:solidFill>
                  <a:srgbClr val="0E6472"/>
                </a:solidFill>
                <a:latin typeface="Oswald Light"/>
                <a:ea typeface="Oswald Light"/>
                <a:cs typeface="Oswald Light"/>
                <a:sym typeface="Oswald Light"/>
              </a:rPr>
              <a:t>Your vision will be the blueprint for your business plan. Using it to guide all planning and decision making. When a vision has a comprehensive outline of what the business will look like, tangible and intangible, when it is done, a leader can always know they are making the right decisions for the business and themselves. </a:t>
            </a:r>
            <a:endParaRPr/>
          </a:p>
          <a:p>
            <a:pPr marL="0" lvl="0" indent="0" algn="l" rtl="0">
              <a:lnSpc>
                <a:spcPct val="150000"/>
              </a:lnSpc>
              <a:spcBef>
                <a:spcPts val="1000"/>
              </a:spcBef>
              <a:spcAft>
                <a:spcPts val="0"/>
              </a:spcAft>
              <a:buClr>
                <a:srgbClr val="0E6472"/>
              </a:buClr>
              <a:buSzPts val="1600"/>
              <a:buFont typeface="Arial"/>
              <a:buNone/>
            </a:pPr>
            <a:endParaRPr/>
          </a:p>
          <a:p>
            <a:pPr marL="0" lvl="0" indent="0" algn="l" rtl="0">
              <a:lnSpc>
                <a:spcPct val="150000"/>
              </a:lnSpc>
              <a:spcBef>
                <a:spcPts val="1000"/>
              </a:spcBef>
              <a:spcAft>
                <a:spcPts val="0"/>
              </a:spcAft>
              <a:buClr>
                <a:schemeClr val="dk1"/>
              </a:buClr>
              <a:buSzPts val="1600"/>
              <a:buFont typeface="Arial"/>
              <a:buNone/>
            </a:pPr>
            <a:endParaRPr sz="1600">
              <a:solidFill>
                <a:srgbClr val="0E6472"/>
              </a:solidFill>
              <a:latin typeface="Oswald Light"/>
              <a:ea typeface="Oswald Light"/>
              <a:cs typeface="Oswald Light"/>
              <a:sym typeface="Oswald Light"/>
            </a:endParaRPr>
          </a:p>
          <a:p>
            <a:pPr marL="0" lvl="0" indent="0" algn="l" rtl="0">
              <a:lnSpc>
                <a:spcPct val="150000"/>
              </a:lnSpc>
              <a:spcBef>
                <a:spcPts val="1000"/>
              </a:spcBef>
              <a:spcAft>
                <a:spcPts val="0"/>
              </a:spcAft>
              <a:buClr>
                <a:schemeClr val="dk1"/>
              </a:buClr>
              <a:buSzPts val="1600"/>
              <a:buFont typeface="Arial"/>
              <a:buNone/>
            </a:pPr>
            <a:endParaRPr sz="1600">
              <a:latin typeface="Oswald Light"/>
              <a:ea typeface="Oswald Light"/>
              <a:cs typeface="Oswald Light"/>
              <a:sym typeface="Oswald Light"/>
            </a:endParaRPr>
          </a:p>
        </p:txBody>
      </p:sp>
      <p:sp>
        <p:nvSpPr>
          <p:cNvPr id="191" name="Google Shape;191;p21"/>
          <p:cNvSpPr/>
          <p:nvPr/>
        </p:nvSpPr>
        <p:spPr>
          <a:xfrm>
            <a:off x="2354756" y="2484472"/>
            <a:ext cx="2875046" cy="2870789"/>
          </a:xfrm>
          <a:prstGeom prst="rect">
            <a:avLst/>
          </a:prstGeom>
          <a:blipFill rotWithShape="1">
            <a:blip r:embed="rId3">
              <a:alphaModFix/>
            </a:blip>
            <a:stretch>
              <a:fillRect l="-3245" t="-947" r="-3244" b="-94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https://www.synergybusinesscoaching.com/blog/this-is-why-you-arent-getting-their-attention</a:t>
            </a:r>
            <a:endParaRPr sz="1800">
              <a:solidFill>
                <a:schemeClr val="dk1"/>
              </a:solidFill>
              <a:latin typeface="Arial"/>
              <a:ea typeface="Arial"/>
              <a:cs typeface="Arial"/>
              <a:sym typeface="Arial"/>
            </a:endParaRPr>
          </a:p>
        </p:txBody>
      </p:sp>
      <p:pic>
        <p:nvPicPr>
          <p:cNvPr id="192" name="Google Shape;192;p21" descr="Compass"/>
          <p:cNvPicPr preferRelativeResize="0"/>
          <p:nvPr/>
        </p:nvPicPr>
        <p:blipFill rotWithShape="1">
          <a:blip r:embed="rId4">
            <a:alphaModFix/>
          </a:blip>
          <a:srcRect/>
          <a:stretch/>
        </p:blipFill>
        <p:spPr>
          <a:xfrm>
            <a:off x="2300288" y="2484438"/>
            <a:ext cx="2928937" cy="2870200"/>
          </a:xfrm>
          <a:prstGeom prst="rect">
            <a:avLst/>
          </a:prstGeom>
          <a:solidFill>
            <a:schemeClr val="lt1"/>
          </a:solidFill>
          <a:ln>
            <a:noFill/>
          </a:ln>
        </p:spPr>
      </p:pic>
      <p:pic>
        <p:nvPicPr>
          <p:cNvPr id="193" name="Google Shape;193;p21" descr="selective focus photography of light bulb"/>
          <p:cNvPicPr preferRelativeResize="0"/>
          <p:nvPr/>
        </p:nvPicPr>
        <p:blipFill rotWithShape="1">
          <a:blip r:embed="rId5">
            <a:alphaModFix/>
          </a:blip>
          <a:srcRect/>
          <a:stretch/>
        </p:blipFill>
        <p:spPr>
          <a:xfrm>
            <a:off x="368300" y="147638"/>
            <a:ext cx="2928938" cy="36607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3210</Words>
  <Application>Microsoft Office PowerPoint</Application>
  <PresentationFormat>Widescreen</PresentationFormat>
  <Paragraphs>246</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Open Sans SemiBold</vt:lpstr>
      <vt:lpstr>Open Sans Light</vt:lpstr>
      <vt:lpstr>Calibri</vt:lpstr>
      <vt:lpstr>Oswald Light</vt:lpstr>
      <vt:lpstr>Libre Franklin</vt:lpstr>
      <vt:lpstr>Oswald</vt:lpstr>
      <vt:lpstr>Arial</vt:lpstr>
      <vt:lpstr>Office Theme</vt:lpstr>
      <vt:lpstr>PowerPoint Presentation</vt:lpstr>
      <vt:lpstr>Agenda</vt:lpstr>
      <vt:lpstr>Ground Rules</vt:lpstr>
      <vt:lpstr>The Big Assumption</vt:lpstr>
      <vt:lpstr>Business Functions Structure for a business that works</vt:lpstr>
      <vt:lpstr>Personal Objectives</vt:lpstr>
      <vt:lpstr>Business Vision Turning Your Ideas into Action</vt:lpstr>
      <vt:lpstr>What Next?  Three Years From Today</vt:lpstr>
      <vt:lpstr>Discover Your Vision</vt:lpstr>
      <vt:lpstr>Business Plan</vt:lpstr>
      <vt:lpstr>Business Plan Planning the 7 Business Functions</vt:lpstr>
      <vt:lpstr>Detailed Planning</vt:lpstr>
      <vt:lpstr>Self Management is a Process, Not a Destination</vt:lpstr>
      <vt:lpstr>Self Management</vt:lpstr>
      <vt:lpstr>Organization and Planning Yourself</vt:lpstr>
      <vt:lpstr>Business Structure</vt:lpstr>
      <vt:lpstr>Sole Proprietorship</vt:lpstr>
      <vt:lpstr>Partnership</vt:lpstr>
      <vt:lpstr> Limited Liability Corp(LLC)</vt:lpstr>
      <vt:lpstr>Corporation</vt:lpstr>
      <vt:lpstr>Cooperative</vt:lpstr>
      <vt:lpstr>Taxes</vt:lpstr>
      <vt:lpstr>Income Tax</vt:lpstr>
      <vt:lpstr>Self-Employment Tax</vt:lpstr>
      <vt:lpstr>Employment Taxes</vt:lpstr>
      <vt:lpstr>Excise Tax</vt:lpstr>
      <vt:lpstr>Licenses and Permits</vt:lpstr>
      <vt:lpstr>What Do I Need for Mendocino?</vt:lpstr>
      <vt:lpstr>State and Federal Licenses</vt:lpstr>
      <vt:lpstr>What Is Insurance? </vt:lpstr>
      <vt:lpstr>What Insurance Do I Need?</vt:lpstr>
      <vt:lpstr>Next Steps</vt:lpstr>
      <vt:lpstr>Worksheet 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Training Coordinator</dc:creator>
  <cp:lastModifiedBy>Elisa Campbell</cp:lastModifiedBy>
  <cp:revision>1</cp:revision>
  <dcterms:modified xsi:type="dcterms:W3CDTF">2024-01-30T22:52:59Z</dcterms:modified>
</cp:coreProperties>
</file>